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72" r:id="rId6"/>
    <p:sldId id="269" r:id="rId7"/>
    <p:sldId id="293" r:id="rId8"/>
    <p:sldId id="273" r:id="rId9"/>
    <p:sldId id="270" r:id="rId10"/>
    <p:sldId id="271" r:id="rId11"/>
    <p:sldId id="274" r:id="rId12"/>
    <p:sldId id="275" r:id="rId13"/>
    <p:sldId id="276" r:id="rId14"/>
    <p:sldId id="295" r:id="rId15"/>
    <p:sldId id="294" r:id="rId16"/>
    <p:sldId id="277" r:id="rId17"/>
    <p:sldId id="278" r:id="rId18"/>
    <p:sldId id="279" r:id="rId19"/>
    <p:sldId id="280" r:id="rId20"/>
    <p:sldId id="281" r:id="rId21"/>
    <p:sldId id="282" r:id="rId22"/>
    <p:sldId id="287" r:id="rId23"/>
    <p:sldId id="288" r:id="rId24"/>
    <p:sldId id="290" r:id="rId25"/>
    <p:sldId id="291" r:id="rId26"/>
    <p:sldId id="296" r:id="rId27"/>
    <p:sldId id="292" r:id="rId28"/>
    <p:sldId id="283" r:id="rId29"/>
    <p:sldId id="284" r:id="rId30"/>
    <p:sldId id="285" r:id="rId31"/>
    <p:sldId id="286" r:id="rId32"/>
    <p:sldId id="297" r:id="rId33"/>
    <p:sldId id="298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C3A67-0AE5-4435-9782-AE80E926639B}" v="45" dt="2021-06-05T15:49:31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39.6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2920 1,'-4'4,"-7"2,-1 5,-3 8,-4 3,-3 5,-2 4,-11 5,-5 1,1-1,-7-2,-1-6,4-4,-1-6,-1-2,2 2,-2 2,4-3,3 1,0 2,-4 2,1-3,-2-4,-2-1,-8 3,5 2,7-2,-4 1,5 2,6-2,-6 0,-14 6,-2-1,3 5,6-2,12-1,6-1,4 1,2 1,-10 0,-3 5,0-3,1-6,7-2,-6 0,3 1,-2 2,-1 1,2-3,1-5,1-6,6 1,3-2,-1-3,0 3,-1 0,-2-2,0 2,-2 0,0-1,0 2,0 4,0-1,-1-2,1 2,0-2,0-2,4 1,-7 5,-3-2,-1-1,-4 0,-9-1,4 2,4-1,4-3,4 2,2-1,2-3,0 3,1-1,0-1,4 2,2-1,-1-1,-1-2,-2-3,4 4,0-1,-1 0,3-2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12.3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1887 1652,'-5'-4,"-1"-7,-4-1,-6 2,1-12,-3-2,-1 3,-4 1,-1 3,-11 5,0 0,3 2,0 3,8-3,1 1,2 3,-2-4,-5-4,-2-4,-2-4,1 2,-4 5,0-1,1 3,2 4,1-1,6-4,3 1,1-2,-6 1,-2 4,3-2,2 1,0-1,-5-5,-2 2,0-1,-4-3,-2-3,3 3,5-1,5 4,5-1,2 3,3 0,5-3,3-3,3-3,2-2,2-1,-1-1,1-1,0 1,-1-1,1 1,-6-1,-5 6,-3 0,-2 1,1-1,-2 3,-2 5,1 0,-5 3,-4-2,-7 1,-1 3,-10-1,-2 0,8-2,5 1,8-3,4 2,5-2,6-3,5-4,2-3,3-1,-4-1,-1-2,0 1,-4 4,0 1,2 1,-4 3,2 0,1-1,2-3,2-1,-2-2,-5 4,-1 0,-3 4,2 0,-3 4,-2 3,-3 4,-3 2,-1 3,3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36.8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0,'4'0,"3"5,3 2,1-1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37.5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1,'4'0,"7"0,1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0.3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2.1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2.4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6.1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7.0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47.2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5:01.3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41.8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189 1,'0'4,"-5"7,-1 6,-4 4,-1 4,2 1,-3 2,2 0,-3-4,1-2,3 0,-2 1,1 0,-3-2,2-2,1 2,4 2,-3 0,1 3,2 0,1 0,2 2,6-6,12-5,8-6,4 0,3-3,0-1,0-3,0-2,-1-1,-1 3,8 2,4-1,-1 0,-8 2,-3 1,-8 3,-1 0,-1-2,-2 2,0 0,2-3,3-3,2-6,-3-8,-4-6,-6-7,-4-2,-3-3,-2-2,-2 1,1-1,-6 6,-1 1,1 0,-4 0,-4-2,0-1,-3 4,3 0,-2 0,-3 3,3 1,3-3,0-1,-3 2,1 0,0 3,-4 0,-2 3,1-2,6-2,-1 2,3-2,-1 2,1 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5:01.5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5:02.1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5:02.90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713 0,'0'9,"-18"48,-10 31,-5 64,-15 59,-12 51,-1 26,2 18,1-26,7-33,-2-29,4-41,5-29,7-35,4-24,4-22,6-18,8-13,6-8,4-9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45.7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2354 2058,'0'-9,"0"-17,-5-4,-1-2,-9-9,-6-2,-14 2,-6 3,1 3,-8 4,5-3,5 0,-5 1,5 2,4 1,4 2,2 0,1 1,-9 0,-7 1,-1-6,-2-1,-2-9,2 3,-1 3,0 3,2-1,4 4,5 3,4 2,3 4,1 2,1 0,6-3,1 4,-5-5,-3-3,-1 3,4 0,2 5,5 1,1 2,-2 1,-2 1,3-1,0-2,-2-4,-2 1,-2 0,-1-1,-1 2,-2 0,1-2,0 3,4 0,2 2,0 0,-2-3,-1 2,-1 3,4 0,0 2,0-2,-1-3,-2 1,-1 3,-2 4,1-2,3-3,2 0,0 2,-2-1,4-3,0-4,-1 1,-2 4,3 0,0 2,-2-1,-1 1,3-2,0 2,3-3,0 3,-2 2,2-1,4-4,-1 1,2-1,3-4,-2 3,0-2,-2 3,1 8,2 10,3 14,2 9,2 3,1 3,1 0,1-1,-1-1,1-1,-1-1,0 9,0 2,1-1,-1-1,0-4,0-2,0-1,-1-12,1-12,0-13,0-13,0-14,0-4,0-6,0-4,0 1,0 4,0 5,0 0,0 1,0 3,0 2,0 3,5 0,1 2,5 5,4 6,5 1,4 4,1 3,2 3,1 3,0 1,0 1,0 1,-1-1,0 1,1 4,-6 6,-1 1,1-2,-5 3,-4 3,-5 4,-3 3,-3 2,-6 1,-7 1,-7 1,-4-5,-3-5,-3-3,0 2,0-2,0-4,-1 0,6 4,2-1,-1 2,0-3,-1-2,2 1,2 3,-2-1,-1-3,2-3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32.1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34.9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1,'4'0,"7"0,5 4,5 2,4 5,10 4,10 1,19 1,13 3,7 2,-6 3,11-4,-4 0,-9 0,-2 2,-5-3,-10-1,-10 1,-9-2,-7-1,-8 3,-5-3,0 0,0 3,2-3,1 0,2 2,1-2,-4 1,-1 1,1-2,1 1,-4 2,0-3,-3 0,0-2,-3 5,1-1,3 1,-1 2,0 2,4 1,1-4,-2 0,0-4,2-6,-3 1,0-1,-3 1,1 3,1 0,-1 1,1 3,2-2,2-3,-2-1,0 3,2-1,-3 1,0-2,2 1,-3 3,0-2,2-4,3-3,-3 1,-4 3,-1 0,3-3,-3 2,2-2,-2 3,1-1,-2 2,1-1,4-3,-3 1,3-1,-4 2,2 0,2 1,2 0,-1 1,0-2,-3 3,-5-11,-3-7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37.1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331 0,'4'5,"2"10,5 7,-1 5,4-2,4-1,-2 0,-3 1,1 0,-2 1,1-5,-1 0,-3 0,-3 2,3 1,3-4,0 0,-1 1,-4 1,3-2,-1-1,-7-3,-12 0,-10-3,-5-3,1 1,0-2,-1-1,0-3,0-3,-2 4,1 5,-1 1,0-2,-1 2,1 0,0 1,0-1,0 3,0-3,0-2,0-3,4-8,7-8,6-7,4-5,3-4,3-3,5 0,7 4,1 2,-2 0,3 3,3 1,3-2,-2-1,1-2,2-2,-4-1,-3-1,0 4,-3 2,2 4,-1 1,1 2,-1 0,-2-3,-4-3,-2-2,3 1,-1 1,4 4,1-1,2 3,-1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48.1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1804,'4'0,"12"-14,16-9,39-24,18-13,20-10,10 3,-5 2,5 9,-9 9,-13-1,-10 2,-15 5,-10-4,-3 1,-6 7,-7-3,1-4,-2 5,-4 5,-9 3,-1 3,-1 6,-5 2,-3 0,-1 3,-3 0,4-2,3-1,7-3,2 3,-5-1,-3 0,0 3,-1 5,0-1,5 3,-2-2,-2 2,0 2,4 4,2-4,0 2,-1-4,-1-4,-1 0,-1 2,-1 0,1 1,-2-1,1 1,0-2,0 2,0 2,0-1,-5-3,-1 0,0 3,1 3,-2-1,-1 0,-4-3,1 1,2 2,2 3,3-2,-3-5,0 0,1-2,2 2,1 2,-3-1,-1 2,-4-3,1-3,-4-4,2 1,-3 1,2 2,-1-1,1 3,-2 0,2 1,3 3,3-1,4 1,-4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3:50.0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63,'5'0,"1"5,4 1,15 0,3 3,5 0,2 4,0-1,-2 3,-1-2,-2-3,-6 1,-3 0,0-4,1-1,-3 2,-1 4,2 0,2-2,1 2,-2 4,-1-1,-4 1,1 3,1-1,-2-1,-4 3,-4 2,-8-3,-4 0,-5 2,-7-3,-4 0,0 1,-5-2,-2 5,2 4,-3 1,-2-3,0-2,1 1,0-4,0-1,2-3,4-18,6-13,7-18,4-26,0-2,-1-5,2-14,-3-7,0 6,-4 14,1 13,2 12,2 8,3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4T13:54:09.5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1357,'5'0,"5"0,7 0,5 0,2 0,12-5,4-1,14-4,2-1,0-3,-4 2,3-3,-3 2,-12-2,-6 1,-6 4,-2 3,3-1,2-5,-1 1,-4-3,-3 1,0 4,0 3,-4-2,0 0,-4-2,1-4,2-5,2-2,-2-3,-4-2,0 4,3 2,-3-1,-3-2,2 5,3-1,2 0,4-6,3-4,-4-1,-5 0,0 5,-4 3,2 5,3 2,-2-3,1 4,3 3,2 5,3-3,1 2,2 1,0 3,0 1,1 2,-5-4,-2-1,-4-4,-1-1,2 3,-2-3,-4-4,1 1,2 2,3 4,0-2,-5-3,6-1,-1-1,1 1,2-1,2 2,-3-2,0 2,1 3,1 4,-2-3,-1 1,2 2,1 2,2 1,-4-3,0-1,1 2,2-5,-4-3,1-6,0 2,2-2,2-2,-4-1,0 2,-3 0,-5-1,0-2,-2-1,2 4,-1 0,-2 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C989-064F-6446-9E0E-70524E7F5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C34DDF-2661-6A42-B391-8ECF811AF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9AF31A-00E5-EA46-AEA6-99C52903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1E6B8C-0DEE-4941-ABED-3C4A8B59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4A6342-6053-064F-AB52-773598A5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69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D5DA8-C84A-1C4C-A9D8-2BE4BD8A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CB05AD-9357-F448-87E2-42DB4C79D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0EA39E-E830-C24E-89FC-AAB97F52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594199-AEB3-F64F-91B3-B9B8AAA4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E09D07-D2FC-BF44-BE29-AE02EC58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FE1DBA-238C-4A41-BAB0-3E6389228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7B7513-CF63-E948-B95D-171C3CFF9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FF0DAA-293B-1844-8076-F966A17C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EDBE53-01D5-3141-B981-286141AD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7EB649-A802-BA4D-A65A-98E4BC97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813F3-995A-D849-A359-CE527CE5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A179BE-D35B-244B-ADF9-3ACC3CD0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10E135-4ECA-1C46-BCC6-054438DB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6021C6-CF7B-3548-AF1D-43128A33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136BD-7676-FD4A-859F-30C8020F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63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62946-8509-0745-91B6-40500AD4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56EB91-5863-6743-AF04-11AB796A1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B9D0AB-3A4F-C64E-BE39-7DCD632F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C76AC8-BB9F-C540-B63E-385DD120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BFCB26-4FD0-6B47-8BF7-FC1A4B5D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4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40442-9DA3-F340-9CCD-D39BBC3C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BC8399-3E5B-FF41-A01C-D4F42670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E03323-7FCF-D440-B6C0-A4317834C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93895B-960D-4642-8876-AA9F0779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F38682-D1C8-DF4F-8BD4-D7778DDE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3B4029-20F5-8D44-BD96-7A718FA3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48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0BE82-5264-7D4D-90BA-F8EA98F6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3CBD71-B6C5-EE49-A650-17A92DA22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65D871-7BDF-1346-BDD5-08C6EE496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E67387-18D8-8949-A102-EC7CCEE70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A89416F-1F01-984A-8309-3B7907B55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583C51-AF23-3C41-8404-4F68D9A4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068D61A-B209-DA4E-AC1A-786196B5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BA00DA-CD2A-4449-8255-25BAE3E3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93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D632B-EDA8-CE44-B5E5-2BAB1C41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AC5C0E-8B6D-0847-9CB0-111594F3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F25711-419A-FB4E-8615-1EEB234FA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5F9462-938A-1047-945B-41142A63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490705-8FEF-334E-B557-14761B35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D6CC174-A3D3-AD41-B48C-A7448A95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6BB83B-C4EB-4246-B115-A61E7C9D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86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99549-615E-CE40-BCA6-A4546025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97A476-0DC5-4449-961E-4BD2E46E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9041AB-4182-4346-B397-75F4425F9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310BBE-6822-4F41-9590-29F66CCE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C51B6D-E686-CD48-BD83-B03C4749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B62596-E071-E14A-8305-330F032D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22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7F2E6-E4FD-5F48-8765-12BB405D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E822B7-8C50-6F48-A9CE-6C09F7848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B8ACA8-582D-6242-9F46-C61EF54DF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9FDC7E-F212-4547-8733-1E244AF0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CCA0E3-8D25-9F4F-80B8-6D43DD20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A294A2-9A19-2F45-8430-5683D7B2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65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6123525-8D62-4E45-9211-0E6C46CF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9FA964-B1B2-354D-BBE6-B8B2C4913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8E903F-E69D-074C-BFCC-D2617282F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F522C-C361-8F45-A0A7-316739249F93}" type="datetimeFigureOut">
              <a:rPr lang="nl-NL" smtClean="0"/>
              <a:t>6-6-2021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40E70D-0724-9E42-8329-4E475792F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3F4AE6-A4C0-E249-9C35-604C4BDF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8A72-E5CD-294F-8115-A02278CDE9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00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9VlunGMdV0o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s://www.youtube.com/watch?v=WdlpkHELHGQ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wami91415@gmail.com" TargetMode="External"/><Relationship Id="rId2" Type="http://schemas.openxmlformats.org/officeDocument/2006/relationships/hyperlink" Target="https://www.gashatsi.nl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5.xml"/><Relationship Id="rId18" Type="http://schemas.openxmlformats.org/officeDocument/2006/relationships/image" Target="../media/image22.png"/><Relationship Id="rId3" Type="http://schemas.openxmlformats.org/officeDocument/2006/relationships/image" Target="../media/image14.jpe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17" Type="http://schemas.openxmlformats.org/officeDocument/2006/relationships/customXml" Target="../ink/ink7.xml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4.xml"/><Relationship Id="rId24" Type="http://schemas.openxmlformats.org/officeDocument/2006/relationships/image" Target="../media/image25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18.png"/><Relationship Id="rId19" Type="http://schemas.openxmlformats.org/officeDocument/2006/relationships/customXml" Target="../ink/ink8.xml"/><Relationship Id="rId4" Type="http://schemas.openxmlformats.org/officeDocument/2006/relationships/image" Target="../media/image15.jpeg"/><Relationship Id="rId9" Type="http://schemas.openxmlformats.org/officeDocument/2006/relationships/customXml" Target="../ink/ink3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customXml" Target="../ink/ink16.xml"/><Relationship Id="rId18" Type="http://schemas.openxmlformats.org/officeDocument/2006/relationships/customXml" Target="../ink/ink19.xml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customXml" Target="../ink/ink15.xml"/><Relationship Id="rId17" Type="http://schemas.openxmlformats.org/officeDocument/2006/relationships/customXml" Target="../ink/ink18.xml"/><Relationship Id="rId25" Type="http://schemas.openxmlformats.org/officeDocument/2006/relationships/image" Target="../media/image37.png"/><Relationship Id="rId2" Type="http://schemas.openxmlformats.org/officeDocument/2006/relationships/image" Target="../media/image16.jpeg"/><Relationship Id="rId16" Type="http://schemas.openxmlformats.org/officeDocument/2006/relationships/image" Target="../media/image33.png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.xml"/><Relationship Id="rId11" Type="http://schemas.openxmlformats.org/officeDocument/2006/relationships/image" Target="../media/image31.png"/><Relationship Id="rId24" Type="http://schemas.openxmlformats.org/officeDocument/2006/relationships/customXml" Target="../ink/ink22.xml"/><Relationship Id="rId5" Type="http://schemas.openxmlformats.org/officeDocument/2006/relationships/image" Target="../media/image28.png"/><Relationship Id="rId15" Type="http://schemas.openxmlformats.org/officeDocument/2006/relationships/customXml" Target="../ink/ink17.xml"/><Relationship Id="rId23" Type="http://schemas.openxmlformats.org/officeDocument/2006/relationships/image" Target="../media/image36.png"/><Relationship Id="rId10" Type="http://schemas.openxmlformats.org/officeDocument/2006/relationships/customXml" Target="../ink/ink14.xml"/><Relationship Id="rId19" Type="http://schemas.openxmlformats.org/officeDocument/2006/relationships/image" Target="../media/image34.png"/><Relationship Id="rId4" Type="http://schemas.openxmlformats.org/officeDocument/2006/relationships/customXml" Target="../ink/ink11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Relationship Id="rId22" Type="http://schemas.openxmlformats.org/officeDocument/2006/relationships/customXml" Target="../ink/ink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0F0AE94-5EC6-8A4C-A98D-A3BC32265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6" r="597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E69CF5-1D59-B04C-8821-881976E85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4000" dirty="0"/>
              <a:t>Dinosaurussen 🦖🦕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66AA7AA-6B8A-EF4B-ABA8-A6F517C2C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Autofit/>
          </a:bodyPr>
          <a:lstStyle/>
          <a:p>
            <a:r>
              <a:rPr lang="nl-NL" sz="1800" dirty="0"/>
              <a:t>Deze spreekbeurt wordt mede mogelijk gemaakt door Google.</a:t>
            </a:r>
          </a:p>
          <a:p>
            <a:endParaRPr lang="nl-NL" sz="1800" dirty="0"/>
          </a:p>
          <a:p>
            <a:r>
              <a:rPr lang="nl-NL" sz="1800" b="1" dirty="0"/>
              <a:t>Emmen, 2021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63450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74F9E-3960-4784-A8D5-DACAF9FF5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63041" y="112541"/>
            <a:ext cx="14245883" cy="1026941"/>
          </a:xfrm>
        </p:spPr>
        <p:txBody>
          <a:bodyPr>
            <a:normAutofit/>
          </a:bodyPr>
          <a:lstStyle/>
          <a:p>
            <a:r>
              <a:rPr lang="nl-NL" sz="4400" dirty="0"/>
              <a:t>Hoofdstuk 8. Terugkeer van dinosaurussen?!!</a:t>
            </a:r>
          </a:p>
        </p:txBody>
      </p:sp>
      <p:pic>
        <p:nvPicPr>
          <p:cNvPr id="2050" name="Picture 2" descr="Schrödinger en het DNA | the Quantum Universe">
            <a:extLst>
              <a:ext uri="{FF2B5EF4-FFF2-40B4-BE49-F238E27FC236}">
                <a16:creationId xmlns:a16="http://schemas.microsoft.com/office/drawing/2014/main" id="{8095E675-EF93-4C93-A7A7-98D62DB5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64" y="2770980"/>
            <a:ext cx="5326856" cy="28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igenaar gedode Duitse tv-kip krijgt hogere vergoeding in hoger beroep | NU  - Het laatste nieuws het eerst op NU.nl">
            <a:extLst>
              <a:ext uri="{FF2B5EF4-FFF2-40B4-BE49-F238E27FC236}">
                <a16:creationId xmlns:a16="http://schemas.microsoft.com/office/drawing/2014/main" id="{663EE01F-8744-480C-B8EC-037CD0A7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769"/>
            <a:ext cx="6916615" cy="54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F7605A-55B4-4627-AD2A-54E7F2AB1603}"/>
              </a:ext>
            </a:extLst>
          </p:cNvPr>
          <p:cNvSpPr txBox="1"/>
          <p:nvPr/>
        </p:nvSpPr>
        <p:spPr>
          <a:xfrm>
            <a:off x="7975901" y="2491581"/>
            <a:ext cx="510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DNA zijn codes die bepaalt wie en wat het is.</a:t>
            </a: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42C93038-098E-43D6-9FBB-33E099C6F87A}"/>
              </a:ext>
            </a:extLst>
          </p:cNvPr>
          <p:cNvSpPr txBox="1"/>
          <p:nvPr/>
        </p:nvSpPr>
        <p:spPr>
          <a:xfrm>
            <a:off x="0" y="1355066"/>
            <a:ext cx="527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Kans:</a:t>
            </a:r>
          </a:p>
          <a:p>
            <a:r>
              <a:rPr lang="nl-NL" dirty="0"/>
              <a:t>geëvolueerde DNA van vogel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75159EEF-CCFA-48A0-AC16-218007CF2DE2}"/>
              </a:ext>
            </a:extLst>
          </p:cNvPr>
          <p:cNvSpPr txBox="1"/>
          <p:nvPr/>
        </p:nvSpPr>
        <p:spPr>
          <a:xfrm>
            <a:off x="7025492" y="1398450"/>
            <a:ext cx="527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Probleem:</a:t>
            </a:r>
          </a:p>
          <a:p>
            <a:r>
              <a:rPr lang="nl-NL" dirty="0"/>
              <a:t>Leefomstandigheden zijn anders dan toen</a:t>
            </a:r>
          </a:p>
        </p:txBody>
      </p:sp>
    </p:spTree>
    <p:extLst>
      <p:ext uri="{BB962C8B-B14F-4D97-AF65-F5344CB8AC3E}">
        <p14:creationId xmlns:p14="http://schemas.microsoft.com/office/powerpoint/2010/main" val="17602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C4008CA-3511-49D3-AF36-541ADAFF8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6232" y="3359406"/>
            <a:ext cx="1448397" cy="456768"/>
          </a:xfrm>
        </p:spPr>
        <p:txBody>
          <a:bodyPr/>
          <a:lstStyle/>
          <a:p>
            <a:r>
              <a:rPr lang="nl-NL" dirty="0">
                <a:hlinkClick r:id="rId2"/>
              </a:rPr>
              <a:t>Terug</a:t>
            </a:r>
            <a:endParaRPr lang="nl-NL" dirty="0"/>
          </a:p>
          <a:p>
            <a:endParaRPr lang="nl-NL" dirty="0"/>
          </a:p>
        </p:txBody>
      </p:sp>
      <p:pic>
        <p:nvPicPr>
          <p:cNvPr id="2050" name="Picture 2" descr="Dino-Chicken Gets One Step Closer | Live Science">
            <a:extLst>
              <a:ext uri="{FF2B5EF4-FFF2-40B4-BE49-F238E27FC236}">
                <a16:creationId xmlns:a16="http://schemas.microsoft.com/office/drawing/2014/main" id="{600E6A78-6DE7-4DB6-B496-07A697E8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271"/>
            <a:ext cx="8331200" cy="57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E2C28C-5D61-40E7-9551-24C670AC0B94}"/>
              </a:ext>
            </a:extLst>
          </p:cNvPr>
          <p:cNvSpPr txBox="1"/>
          <p:nvPr/>
        </p:nvSpPr>
        <p:spPr>
          <a:xfrm rot="937281">
            <a:off x="1615356" y="2118911"/>
            <a:ext cx="450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CHICKENOSAURUS!!!</a:t>
            </a: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3D222E14-FFEB-4197-A313-CE9099C3960D}"/>
              </a:ext>
            </a:extLst>
          </p:cNvPr>
          <p:cNvSpPr/>
          <p:nvPr/>
        </p:nvSpPr>
        <p:spPr>
          <a:xfrm>
            <a:off x="8697813" y="1243232"/>
            <a:ext cx="1782618" cy="1313958"/>
          </a:xfrm>
          <a:prstGeom prst="wedgeEllipseCallout">
            <a:avLst>
              <a:gd name="adj1" fmla="val -84851"/>
              <a:gd name="adj2" fmla="val 83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Tot over 10 jaar!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0AD9997-4EEF-414C-92F0-C8D6F288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36" y="-72908"/>
            <a:ext cx="12490611" cy="1026941"/>
          </a:xfrm>
        </p:spPr>
        <p:txBody>
          <a:bodyPr>
            <a:normAutofit/>
          </a:bodyPr>
          <a:lstStyle/>
          <a:p>
            <a:pPr algn="l"/>
            <a:r>
              <a:rPr lang="nl-NL" sz="2400" dirty="0"/>
              <a:t>Hoofdstuk 8 (Vervolg): </a:t>
            </a:r>
            <a:r>
              <a:rPr lang="nl-NL" sz="2400" b="1" dirty="0"/>
              <a:t>Jack Horner en zijn droom…</a:t>
            </a:r>
          </a:p>
        </p:txBody>
      </p:sp>
    </p:spTree>
    <p:extLst>
      <p:ext uri="{BB962C8B-B14F-4D97-AF65-F5344CB8AC3E}">
        <p14:creationId xmlns:p14="http://schemas.microsoft.com/office/powerpoint/2010/main" val="2418357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F9100-0621-422E-8528-5131412D9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219" y="-334108"/>
            <a:ext cx="8454683" cy="1009357"/>
          </a:xfrm>
        </p:spPr>
        <p:txBody>
          <a:bodyPr>
            <a:normAutofit/>
          </a:bodyPr>
          <a:lstStyle/>
          <a:p>
            <a:pPr algn="l"/>
            <a:r>
              <a:rPr lang="nl-NL" sz="4400" dirty="0"/>
              <a:t>Hoofdstuk 9. Dino soorten</a:t>
            </a:r>
          </a:p>
        </p:txBody>
      </p:sp>
      <p:pic>
        <p:nvPicPr>
          <p:cNvPr id="3074" name="Picture 2" descr="Dinosauriërs - Wikipedia">
            <a:extLst>
              <a:ext uri="{FF2B5EF4-FFF2-40B4-BE49-F238E27FC236}">
                <a16:creationId xmlns:a16="http://schemas.microsoft.com/office/drawing/2014/main" id="{FEE04738-2653-462F-9517-0ECF982D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839"/>
            <a:ext cx="6654344" cy="60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D454BDEF-1BDA-441D-8A21-EAEE450DDD51}"/>
              </a:ext>
            </a:extLst>
          </p:cNvPr>
          <p:cNvSpPr/>
          <p:nvPr/>
        </p:nvSpPr>
        <p:spPr>
          <a:xfrm>
            <a:off x="8578392" y="2292626"/>
            <a:ext cx="3509451" cy="765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Welke waren er dat ze je hier.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FF3C66-4E95-43E0-B21F-BC2FC4CCF82C}"/>
              </a:ext>
            </a:extLst>
          </p:cNvPr>
          <p:cNvSpPr txBox="1"/>
          <p:nvPr/>
        </p:nvSpPr>
        <p:spPr>
          <a:xfrm>
            <a:off x="6654344" y="3799389"/>
            <a:ext cx="3064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MEGA VEEL dinosaurussen</a:t>
            </a: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</a:rPr>
              <a:t>Voorbeelden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9943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E0BE6-72DE-4A88-9E9F-76E713344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756" y="4498848"/>
            <a:ext cx="10762488" cy="1207008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1. Stegosaurus</a:t>
            </a:r>
          </a:p>
        </p:txBody>
      </p:sp>
      <p:pic>
        <p:nvPicPr>
          <p:cNvPr id="4098" name="Picture 2" descr="Afbeelding met dinosaurus, reptiel&#10;&#10;Automatisch gegenereerde beschrijving">
            <a:extLst>
              <a:ext uri="{FF2B5EF4-FFF2-40B4-BE49-F238E27FC236}">
                <a16:creationId xmlns:a16="http://schemas.microsoft.com/office/drawing/2014/main" id="{07087223-6C91-4481-9E47-F0D836CF9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" b="-1"/>
          <a:stretch/>
        </p:blipFill>
        <p:spPr bwMode="auto">
          <a:xfrm>
            <a:off x="609600" y="320749"/>
            <a:ext cx="5212080" cy="3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Stegosaurus | Jurassic World Evolution Wiki | Fandom">
            <a:extLst>
              <a:ext uri="{FF2B5EF4-FFF2-40B4-BE49-F238E27FC236}">
                <a16:creationId xmlns:a16="http://schemas.microsoft.com/office/drawing/2014/main" id="{E4D80EA5-5033-48CB-A1D7-01A27A5F8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" r="-2" b="2980"/>
          <a:stretch/>
        </p:blipFill>
        <p:spPr bwMode="auto">
          <a:xfrm>
            <a:off x="6370320" y="320109"/>
            <a:ext cx="5212080" cy="3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3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70921E-4E5B-4266-A09A-9A3119E8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5600" dirty="0">
                <a:solidFill>
                  <a:schemeClr val="bg1"/>
                </a:solidFill>
              </a:rPr>
              <a:t>A</a:t>
            </a:r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nkylosaurus</a:t>
            </a:r>
          </a:p>
        </p:txBody>
      </p:sp>
      <p:pic>
        <p:nvPicPr>
          <p:cNvPr id="22532" name="Picture 4" descr="Ankylosaurus- Deze planteneter zag eruit als een tank en zat vol stekels">
            <a:extLst>
              <a:ext uri="{FF2B5EF4-FFF2-40B4-BE49-F238E27FC236}">
                <a16:creationId xmlns:a16="http://schemas.microsoft.com/office/drawing/2014/main" id="{BB997A24-9F6B-4F7B-86E7-C7C22B27C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8171" b="1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Meet the ANKYLOSAURUS - Jurassic World - YouTube">
            <a:extLst>
              <a:ext uri="{FF2B5EF4-FFF2-40B4-BE49-F238E27FC236}">
                <a16:creationId xmlns:a16="http://schemas.microsoft.com/office/drawing/2014/main" id="{E53C6D97-A13F-4834-9FA5-7E5E4FC95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r="2" b="2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90191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73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5F75D7-5BA4-4608-AC1D-9860F168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07" y="5050386"/>
            <a:ext cx="10191405" cy="1109031"/>
          </a:xfrm>
          <a:solidFill>
            <a:schemeClr val="tx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Triceratops</a:t>
            </a:r>
          </a:p>
        </p:txBody>
      </p:sp>
      <p:pic>
        <p:nvPicPr>
          <p:cNvPr id="21506" name="Picture 2" descr="Student vindt 65 miljoen jaar oude schedel van een Triceratops – FHM">
            <a:extLst>
              <a:ext uri="{FF2B5EF4-FFF2-40B4-BE49-F238E27FC236}">
                <a16:creationId xmlns:a16="http://schemas.microsoft.com/office/drawing/2014/main" id="{4F5453B6-8651-408A-A009-209427AC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r="7216" b="2"/>
          <a:stretch/>
        </p:blipFill>
        <p:spPr bwMode="auto">
          <a:xfrm>
            <a:off x="-19541" y="650193"/>
            <a:ext cx="5803323" cy="39056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riceratops | Jurassic World Evolution Wiki | Fandom">
            <a:extLst>
              <a:ext uri="{FF2B5EF4-FFF2-40B4-BE49-F238E27FC236}">
                <a16:creationId xmlns:a16="http://schemas.microsoft.com/office/drawing/2014/main" id="{0BFEA2EF-7233-4E87-BBD9-95EB03CAE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/>
          <a:stretch/>
        </p:blipFill>
        <p:spPr bwMode="auto">
          <a:xfrm>
            <a:off x="5783782" y="156393"/>
            <a:ext cx="6209475" cy="4195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5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Velociraptor - Wikipedia">
            <a:extLst>
              <a:ext uri="{FF2B5EF4-FFF2-40B4-BE49-F238E27FC236}">
                <a16:creationId xmlns:a16="http://schemas.microsoft.com/office/drawing/2014/main" id="{EF46D180-9E26-4BA1-92B8-9CF89997B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4" r="-1" b="-1"/>
          <a:stretch/>
        </p:blipFill>
        <p:spPr bwMode="auto">
          <a:xfrm>
            <a:off x="-1" y="190"/>
            <a:ext cx="8128855" cy="52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71A8CC-1CC9-4C0F-B4BE-503CEF02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Velociraptor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elociraptor | Jurassic World Evolution Wiki | Fandom">
            <a:extLst>
              <a:ext uri="{FF2B5EF4-FFF2-40B4-BE49-F238E27FC236}">
                <a16:creationId xmlns:a16="http://schemas.microsoft.com/office/drawing/2014/main" id="{A0B90C36-4AC5-419C-93A9-0B145643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88" y="164308"/>
            <a:ext cx="4132209" cy="50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5DCA5-DD5C-4B52-B1A5-77F848F8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Dilophosaurus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 descr="Dilophosaurus">
            <a:extLst>
              <a:ext uri="{FF2B5EF4-FFF2-40B4-BE49-F238E27FC236}">
                <a16:creationId xmlns:a16="http://schemas.microsoft.com/office/drawing/2014/main" id="{63AC7D00-7B27-4AF2-BE85-636FE8EFE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11981" b="-1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lophosaurus - Wikipedia">
            <a:extLst>
              <a:ext uri="{FF2B5EF4-FFF2-40B4-BE49-F238E27FC236}">
                <a16:creationId xmlns:a16="http://schemas.microsoft.com/office/drawing/2014/main" id="{850250E4-F32E-4D84-99A6-B2B2FCCC1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3" b="1"/>
          <a:stretch/>
        </p:blipFill>
        <p:spPr bwMode="auto">
          <a:xfrm>
            <a:off x="6110904" y="9718"/>
            <a:ext cx="6081096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51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AFE83A-1D06-4DAE-92AE-D4F10A2E2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2" y="0"/>
            <a:ext cx="9097799" cy="6461147"/>
          </a:xfrm>
          <a:prstGeom prst="rect">
            <a:avLst/>
          </a:prstGeom>
        </p:spPr>
      </p:pic>
      <p:pic>
        <p:nvPicPr>
          <p:cNvPr id="7172" name="Picture 4" descr="Giraffen - Wikipedia">
            <a:extLst>
              <a:ext uri="{FF2B5EF4-FFF2-40B4-BE49-F238E27FC236}">
                <a16:creationId xmlns:a16="http://schemas.microsoft.com/office/drawing/2014/main" id="{531DE180-F469-4DB8-967A-1F1B4648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5138" y="4260915"/>
            <a:ext cx="1679471" cy="25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77AFFE-5D30-4160-A680-23495A2DA8AE}"/>
              </a:ext>
            </a:extLst>
          </p:cNvPr>
          <p:cNvSpPr txBox="1"/>
          <p:nvPr/>
        </p:nvSpPr>
        <p:spPr>
          <a:xfrm>
            <a:off x="7900182" y="3105464"/>
            <a:ext cx="890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/>
              <a:t>VS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93EDEF-2822-4D13-B3FF-EB63ABCE6A31}"/>
              </a:ext>
            </a:extLst>
          </p:cNvPr>
          <p:cNvSpPr txBox="1"/>
          <p:nvPr/>
        </p:nvSpPr>
        <p:spPr>
          <a:xfrm>
            <a:off x="131042" y="6164214"/>
            <a:ext cx="4714335" cy="6309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nl-NL" sz="3500" dirty="0"/>
              <a:t>6. </a:t>
            </a:r>
            <a:r>
              <a:rPr lang="nl-NL" sz="3500" dirty="0" err="1"/>
              <a:t>Argentinosaurus</a:t>
            </a:r>
            <a:endParaRPr lang="nl-NL" sz="3500" dirty="0"/>
          </a:p>
        </p:txBody>
      </p:sp>
    </p:spTree>
    <p:extLst>
      <p:ext uri="{BB962C8B-B14F-4D97-AF65-F5344CB8AC3E}">
        <p14:creationId xmlns:p14="http://schemas.microsoft.com/office/powerpoint/2010/main" val="88079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1952D-D8D2-40C5-835D-427461F9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De Tyrannosaurus rex </a:t>
            </a:r>
          </a:p>
        </p:txBody>
      </p:sp>
      <p:pic>
        <p:nvPicPr>
          <p:cNvPr id="8196" name="Picture 4" descr="Jurassic World: Fallen Kingdom | RTL Nieuws">
            <a:extLst>
              <a:ext uri="{FF2B5EF4-FFF2-40B4-BE49-F238E27FC236}">
                <a16:creationId xmlns:a16="http://schemas.microsoft.com/office/drawing/2014/main" id="{A852F67F-5C84-465E-A37F-7AB322FE5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13091" b="-1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w many 'Tyrannosaurus rex' walked the Earth?">
            <a:extLst>
              <a:ext uri="{FF2B5EF4-FFF2-40B4-BE49-F238E27FC236}">
                <a16:creationId xmlns:a16="http://schemas.microsoft.com/office/drawing/2014/main" id="{5C805EB7-5A9B-4907-AD6C-CE564C2D1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r="7816" b="-1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0A81EC-C30B-FB44-A4C1-333AF6916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17" b="-1"/>
          <a:stretch/>
        </p:blipFill>
        <p:spPr>
          <a:xfrm>
            <a:off x="3617789" y="37707"/>
            <a:ext cx="8621877" cy="68202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D59469-4864-AB46-B48B-197EFED7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53" y="152951"/>
            <a:ext cx="3438144" cy="727159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nl-NL" sz="2800" dirty="0"/>
              <a:t>Inhoud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EDA028-8FA7-4A5A-A751-53EB3AAE5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53" y="867542"/>
            <a:ext cx="5987930" cy="3207258"/>
          </a:xfrm>
        </p:spPr>
        <p:txBody>
          <a:bodyPr anchor="t">
            <a:noAutofit/>
          </a:bodyPr>
          <a:lstStyle/>
          <a:p>
            <a:endParaRPr lang="nl-NL" sz="16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Wat zijn dinosaurussen?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Wanneer leefden dinosaurussen?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Waar leefden dinosaurussen?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Anatomie van een dinosaurus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Het uitsterven van dinosaurussen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Wat aten dinosaurussen?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Fossielen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De terugkeer van dinosaurussen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Dino soorten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C6D3E8-2D29-4011-BC41-A7CE58FEFF0E}"/>
              </a:ext>
            </a:extLst>
          </p:cNvPr>
          <p:cNvSpPr/>
          <p:nvPr/>
        </p:nvSpPr>
        <p:spPr>
          <a:xfrm>
            <a:off x="279753" y="2380248"/>
            <a:ext cx="4684454" cy="90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FCB63E-E497-4626-B181-C5AB50339427}"/>
              </a:ext>
            </a:extLst>
          </p:cNvPr>
          <p:cNvSpPr txBox="1"/>
          <p:nvPr/>
        </p:nvSpPr>
        <p:spPr>
          <a:xfrm>
            <a:off x="680056" y="4764058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/>
              <a:t>Quiz</a:t>
            </a:r>
          </a:p>
          <a:p>
            <a:r>
              <a:rPr lang="nl-NL" sz="1600" dirty="0"/>
              <a:t>Vragen </a:t>
            </a:r>
          </a:p>
          <a:p>
            <a:r>
              <a:rPr lang="nl-NL" sz="1600" dirty="0"/>
              <a:t>Tips en tops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CDD2ABC-D521-463A-926A-190E4B24B77D}"/>
              </a:ext>
            </a:extLst>
          </p:cNvPr>
          <p:cNvSpPr txBox="1"/>
          <p:nvPr/>
        </p:nvSpPr>
        <p:spPr>
          <a:xfrm>
            <a:off x="632390" y="5532631"/>
            <a:ext cx="6117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Verrassing: (Filmpjes uitsterving en Jurassic world)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875771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Giganotosaurus - Wikipedia">
            <a:extLst>
              <a:ext uri="{FF2B5EF4-FFF2-40B4-BE49-F238E27FC236}">
                <a16:creationId xmlns:a16="http://schemas.microsoft.com/office/drawing/2014/main" id="{FF4BDA47-06CD-400B-B345-466C752CD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" y="3052217"/>
            <a:ext cx="6991024" cy="34537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iganotosaurus | Dino Crisis Wiki | Fandom">
            <a:extLst>
              <a:ext uri="{FF2B5EF4-FFF2-40B4-BE49-F238E27FC236}">
                <a16:creationId xmlns:a16="http://schemas.microsoft.com/office/drawing/2014/main" id="{4E7C501B-D108-41CB-9D25-60DD8AC5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97" y="2898553"/>
            <a:ext cx="5297301" cy="36073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F34565-4F49-4D7C-B073-097DED4C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8. </a:t>
            </a:r>
            <a:r>
              <a:rPr lang="nl-NL" sz="4000" dirty="0" err="1">
                <a:solidFill>
                  <a:srgbClr val="FFFFFF"/>
                </a:solidFill>
              </a:rPr>
              <a:t>Giganotosaurus</a:t>
            </a:r>
            <a:endParaRPr lang="nl-NL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0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pinosaurus | Jurassic World Evolution Wiki | Fandom">
            <a:extLst>
              <a:ext uri="{FF2B5EF4-FFF2-40B4-BE49-F238E27FC236}">
                <a16:creationId xmlns:a16="http://schemas.microsoft.com/office/drawing/2014/main" id="{5333B410-C5DE-4C87-AE5A-6EC7BBC9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3538"/>
            <a:ext cx="4867275" cy="4392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pinosaurus- De allergrootste vleeseter allertijden, groter dan de T-rex">
            <a:extLst>
              <a:ext uri="{FF2B5EF4-FFF2-40B4-BE49-F238E27FC236}">
                <a16:creationId xmlns:a16="http://schemas.microsoft.com/office/drawing/2014/main" id="{F6EBE934-A6C3-4F21-A06E-3D4A0702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363538"/>
            <a:ext cx="5876925" cy="4392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F1D39F-3B3E-4A12-ABEF-A22FDE83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Spinosaurus</a:t>
            </a:r>
          </a:p>
        </p:txBody>
      </p:sp>
    </p:spTree>
    <p:extLst>
      <p:ext uri="{BB962C8B-B14F-4D97-AF65-F5344CB8AC3E}">
        <p14:creationId xmlns:p14="http://schemas.microsoft.com/office/powerpoint/2010/main" val="347764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781B7-404F-4082-854E-E62A2A63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68177">
            <a:off x="734829" y="368728"/>
            <a:ext cx="3526410" cy="1325563"/>
          </a:xfrm>
        </p:spPr>
        <p:txBody>
          <a:bodyPr/>
          <a:lstStyle/>
          <a:p>
            <a:r>
              <a:rPr lang="nl-NL" dirty="0">
                <a:hlinkClick r:id="rId2"/>
              </a:rPr>
              <a:t>Tijd voor een</a:t>
            </a:r>
            <a:r>
              <a:rPr lang="nl-NL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FF44A-9A0E-4D70-A07A-5BFDE67E207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217386">
            <a:off x="867197" y="4301589"/>
            <a:ext cx="3261674" cy="1395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6000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Filmpie</a:t>
            </a:r>
            <a:r>
              <a:rPr lang="nl-NL" sz="6000" b="1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!!!</a:t>
            </a:r>
          </a:p>
        </p:txBody>
      </p:sp>
      <p:pic>
        <p:nvPicPr>
          <p:cNvPr id="23554" name="Picture 2" descr="Tyrannosaurus Rex GIFs - Get the best GIF on GIPHY">
            <a:hlinkClick r:id="rId2"/>
            <a:extLst>
              <a:ext uri="{FF2B5EF4-FFF2-40B4-BE49-F238E27FC236}">
                <a16:creationId xmlns:a16="http://schemas.microsoft.com/office/drawing/2014/main" id="{F327248A-B8B7-494F-B39B-8F93EBAB8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23" y="1210944"/>
            <a:ext cx="7496676" cy="41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2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D5E-CFA0-44E4-8EEB-D440049E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07" y="131837"/>
            <a:ext cx="3817856" cy="910784"/>
          </a:xfrm>
        </p:spPr>
        <p:txBody>
          <a:bodyPr/>
          <a:lstStyle/>
          <a:p>
            <a:r>
              <a:rPr lang="nl-NL" dirty="0"/>
              <a:t>Quiz KAHOOT!!!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D343-E3FA-40BA-A19D-E4A07AA0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936"/>
            <a:ext cx="4065563" cy="565883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Pak jullie iPads er maar bij!!!</a:t>
            </a:r>
          </a:p>
        </p:txBody>
      </p:sp>
      <p:pic>
        <p:nvPicPr>
          <p:cNvPr id="15364" name="Picture 4" descr="Top 30 Kahoot GIFs | Find the best GIF on Gfycat">
            <a:extLst>
              <a:ext uri="{FF2B5EF4-FFF2-40B4-BE49-F238E27FC236}">
                <a16:creationId xmlns:a16="http://schemas.microsoft.com/office/drawing/2014/main" id="{E09146A7-AD41-4C6E-A9B4-75A6EB3369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314"/>
            <a:ext cx="12192000" cy="53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8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C4B6E-4506-489D-A425-EBAB11F5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29101">
            <a:off x="5378547" y="362854"/>
            <a:ext cx="5257799" cy="683855"/>
          </a:xfrm>
        </p:spPr>
        <p:txBody>
          <a:bodyPr>
            <a:noAutofit/>
          </a:bodyPr>
          <a:lstStyle/>
          <a:p>
            <a:r>
              <a:rPr lang="nl-NL" dirty="0"/>
              <a:t>Vragen</a:t>
            </a:r>
          </a:p>
        </p:txBody>
      </p:sp>
      <p:pic>
        <p:nvPicPr>
          <p:cNvPr id="16388" name="Picture 4" descr="raptor #thinking #hmm #thinkingdinosaur #meme #thinking - Thinking Dinosaur,  HD Png Download - kindpng">
            <a:extLst>
              <a:ext uri="{FF2B5EF4-FFF2-40B4-BE49-F238E27FC236}">
                <a16:creationId xmlns:a16="http://schemas.microsoft.com/office/drawing/2014/main" id="{168772EE-2ED2-458E-A0F8-F6686B59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964"/>
            <a:ext cx="6266282" cy="56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hinkosaur | Thinking Face Emoji 🤔 | Know Your Meme">
            <a:extLst>
              <a:ext uri="{FF2B5EF4-FFF2-40B4-BE49-F238E27FC236}">
                <a16:creationId xmlns:a16="http://schemas.microsoft.com/office/drawing/2014/main" id="{FAFB4C3E-B5C3-4100-85A6-D130B672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09" y="1533378"/>
            <a:ext cx="3909902" cy="41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9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F41BB-4D51-4F0E-AE55-9A4FA819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88373">
            <a:off x="3298027" y="526671"/>
            <a:ext cx="3494649" cy="1325563"/>
          </a:xfrm>
        </p:spPr>
        <p:txBody>
          <a:bodyPr>
            <a:normAutofit/>
          </a:bodyPr>
          <a:lstStyle/>
          <a:p>
            <a:r>
              <a:rPr lang="nl-NL" sz="5400" dirty="0"/>
              <a:t>Tips en tops</a:t>
            </a:r>
          </a:p>
        </p:txBody>
      </p:sp>
      <p:pic>
        <p:nvPicPr>
          <p:cNvPr id="17410" name="Picture 2" descr="Dinosaurus soorten Archieven - Dinosaurus.nl">
            <a:extLst>
              <a:ext uri="{FF2B5EF4-FFF2-40B4-BE49-F238E27FC236}">
                <a16:creationId xmlns:a16="http://schemas.microsoft.com/office/drawing/2014/main" id="{7A269A66-31E0-4EF1-A845-E147E293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21" y="2339086"/>
            <a:ext cx="5968732" cy="45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E3D862-9582-481B-9DA3-3CE3F939D68A}"/>
              </a:ext>
            </a:extLst>
          </p:cNvPr>
          <p:cNvSpPr txBox="1"/>
          <p:nvPr/>
        </p:nvSpPr>
        <p:spPr>
          <a:xfrm rot="1339354">
            <a:off x="8861706" y="3770141"/>
            <a:ext cx="2926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</a:rPr>
              <a:t>Eerst de tips!!!</a:t>
            </a:r>
          </a:p>
        </p:txBody>
      </p:sp>
      <p:pic>
        <p:nvPicPr>
          <p:cNvPr id="17414" name="Picture 6" descr="The real T. rex looked nothing like the monster in 'Jurassic Park.' These  13 discoveries have upended our picture of the 'king of the dinosaurs.'">
            <a:extLst>
              <a:ext uri="{FF2B5EF4-FFF2-40B4-BE49-F238E27FC236}">
                <a16:creationId xmlns:a16="http://schemas.microsoft.com/office/drawing/2014/main" id="{FA057DDF-1B78-4CB1-8F81-A75EC295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503" y="4412592"/>
            <a:ext cx="2019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E7FF70-087A-4F63-BF2A-EDD1BB8B73D2}"/>
              </a:ext>
            </a:extLst>
          </p:cNvPr>
          <p:cNvSpPr txBox="1"/>
          <p:nvPr/>
        </p:nvSpPr>
        <p:spPr>
          <a:xfrm>
            <a:off x="7312800" y="517673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Dan de tops!!!</a:t>
            </a:r>
          </a:p>
        </p:txBody>
      </p:sp>
      <p:pic>
        <p:nvPicPr>
          <p:cNvPr id="17416" name="Picture 8" descr="Brachiosaurus | Jurassic World Evolution Wiki | Fandom">
            <a:extLst>
              <a:ext uri="{FF2B5EF4-FFF2-40B4-BE49-F238E27FC236}">
                <a16:creationId xmlns:a16="http://schemas.microsoft.com/office/drawing/2014/main" id="{11D52956-9D1D-4773-AB74-8A8140A2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79"/>
            <a:ext cx="3691243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inosaurus Plaatjes en Animatie GIFs » Animaatjes.nl">
            <a:extLst>
              <a:ext uri="{FF2B5EF4-FFF2-40B4-BE49-F238E27FC236}">
                <a16:creationId xmlns:a16="http://schemas.microsoft.com/office/drawing/2014/main" id="{A5E87DCE-F07D-49F5-A94A-F56E39C583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38" y="178458"/>
            <a:ext cx="2850747" cy="32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84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5B4FB6-3CF6-4106-A6F8-B5E9AE52F8F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FF99"/>
          </a:solidFill>
        </p:spPr>
        <p:txBody>
          <a:bodyPr/>
          <a:lstStyle/>
          <a:p>
            <a:pPr marL="0" indent="0">
              <a:buNone/>
            </a:pPr>
            <a:r>
              <a:rPr lang="nl-NL" dirty="0"/>
              <a:t>Verrassing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Website: </a:t>
            </a:r>
            <a:r>
              <a:rPr lang="nl-NL" dirty="0">
                <a:hlinkClick r:id="rId2"/>
              </a:rPr>
              <a:t>www.gashatsi.nl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E: </a:t>
            </a:r>
            <a:r>
              <a:rPr lang="nl-NL" dirty="0">
                <a:hlinkClick r:id="rId3"/>
              </a:rPr>
              <a:t>mwami91415@gmail.com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587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D22CB299-564A-4DA0-BC2A-76BCB187E016}"/>
              </a:ext>
            </a:extLst>
          </p:cNvPr>
          <p:cNvGrpSpPr/>
          <p:nvPr/>
        </p:nvGrpSpPr>
        <p:grpSpPr>
          <a:xfrm>
            <a:off x="0" y="0"/>
            <a:ext cx="12192555" cy="6858312"/>
            <a:chOff x="0" y="-59645"/>
            <a:chExt cx="12192555" cy="6858312"/>
          </a:xfrm>
        </p:grpSpPr>
        <p:pic>
          <p:nvPicPr>
            <p:cNvPr id="19458" name="Picture 2" descr="Zwarte achtergrond Vector 370719 - Download Free Vectors, Vector Bestanden,  Ontwerpen Templates">
              <a:extLst>
                <a:ext uri="{FF2B5EF4-FFF2-40B4-BE49-F238E27FC236}">
                  <a16:creationId xmlns:a16="http://schemas.microsoft.com/office/drawing/2014/main" id="{82E7E5C9-F6EB-4520-8CD6-C9D8E5F8A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9645"/>
              <a:ext cx="12192555" cy="685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2C3AEB2-2CD5-462E-8F99-F4D223B6C804}"/>
                </a:ext>
              </a:extLst>
            </p:cNvPr>
            <p:cNvSpPr txBox="1"/>
            <p:nvPr/>
          </p:nvSpPr>
          <p:spPr>
            <a:xfrm>
              <a:off x="4051496" y="2250832"/>
              <a:ext cx="325121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9600" dirty="0">
                  <a:solidFill>
                    <a:schemeClr val="accent6">
                      <a:lumMod val="75000"/>
                    </a:schemeClr>
                  </a:solidFill>
                </a:rPr>
                <a:t>EINDE</a:t>
              </a:r>
            </a:p>
          </p:txBody>
        </p:sp>
        <p:pic>
          <p:nvPicPr>
            <p:cNvPr id="19460" name="Picture 4" descr="Achtergrond Triceratops dinosauriërs Hoorns een dier Oude 1920x1080">
              <a:extLst>
                <a:ext uri="{FF2B5EF4-FFF2-40B4-BE49-F238E27FC236}">
                  <a16:creationId xmlns:a16="http://schemas.microsoft.com/office/drawing/2014/main" id="{1A07583B-AA86-4FBD-9A8E-5F9CBB005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4651718" cy="261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8" descr="▷ Dinosaurussen: Bewegende Afbeeldingen, Gifs &amp; Animaties – 100% GRATIS!">
              <a:extLst>
                <a:ext uri="{FF2B5EF4-FFF2-40B4-BE49-F238E27FC236}">
                  <a16:creationId xmlns:a16="http://schemas.microsoft.com/office/drawing/2014/main" id="{5F2CAA6F-0310-430F-BAC9-3A66EE64AC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0" y="2771335"/>
              <a:ext cx="4027332" cy="402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6" name="Picture 10" descr="Velociraptor-foto's, 30+ gratis stockfoto's van hoge kwaliteit">
              <a:extLst>
                <a:ext uri="{FF2B5EF4-FFF2-40B4-BE49-F238E27FC236}">
                  <a16:creationId xmlns:a16="http://schemas.microsoft.com/office/drawing/2014/main" id="{4970A900-1CA5-42C5-A4D2-EEC56BDB7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186" y="2771335"/>
              <a:ext cx="3915866" cy="293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Velociraptor Op Zwarte Achtergrond Stock Foto - Afbeelding bestaande uit  reus, vrees: 106731388">
              <a:extLst>
                <a:ext uri="{FF2B5EF4-FFF2-40B4-BE49-F238E27FC236}">
                  <a16:creationId xmlns:a16="http://schemas.microsoft.com/office/drawing/2014/main" id="{B04B52A3-AAE4-4567-98C8-CC7C5ED24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039">
              <a:off x="6721258" y="4581610"/>
              <a:ext cx="2642105" cy="176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A34E5EA-3AF0-401A-8E80-8708FFB27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01225" y="209110"/>
              <a:ext cx="2390775" cy="2562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237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3A02A-E64F-45E3-A1F2-8053022D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6270"/>
            <a:ext cx="10515600" cy="1325563"/>
          </a:xfrm>
        </p:spPr>
        <p:txBody>
          <a:bodyPr/>
          <a:lstStyle/>
          <a:p>
            <a:r>
              <a:rPr lang="nl-NL" dirty="0"/>
              <a:t>Hoofdstuk 10. Jurassic world</a:t>
            </a:r>
          </a:p>
        </p:txBody>
      </p:sp>
      <p:pic>
        <p:nvPicPr>
          <p:cNvPr id="11266" name="Picture 2" descr="Jurassic World gokkast review (MicroGaming) door CasinoJager.nl">
            <a:extLst>
              <a:ext uri="{FF2B5EF4-FFF2-40B4-BE49-F238E27FC236}">
                <a16:creationId xmlns:a16="http://schemas.microsoft.com/office/drawing/2014/main" id="{1B4ECF3A-91DE-448C-8ECA-866521F9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257"/>
            <a:ext cx="7589287" cy="5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urassic World Indominus Rex Camouflage Scene 1080p HD Jurassic World, Indominus Rex, Camouflage scene GIF">
            <a:extLst>
              <a:ext uri="{FF2B5EF4-FFF2-40B4-BE49-F238E27FC236}">
                <a16:creationId xmlns:a16="http://schemas.microsoft.com/office/drawing/2014/main" id="{2529BC1B-03D8-4D8F-BB19-6D14AB7B4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87" y="2785403"/>
            <a:ext cx="4602713" cy="31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7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Latest Velociraptor GIFs | Gfycat">
            <a:extLst>
              <a:ext uri="{FF2B5EF4-FFF2-40B4-BE49-F238E27FC236}">
                <a16:creationId xmlns:a16="http://schemas.microsoft.com/office/drawing/2014/main" id="{5007247A-0379-4D0B-B762-1A9F018858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" y="872197"/>
            <a:ext cx="12153418" cy="59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B819991-BC34-44B5-83BF-9E64E9F21FD4}"/>
              </a:ext>
            </a:extLst>
          </p:cNvPr>
          <p:cNvSpPr txBox="1"/>
          <p:nvPr/>
        </p:nvSpPr>
        <p:spPr>
          <a:xfrm>
            <a:off x="6096000" y="-9728"/>
            <a:ext cx="639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>
                <a:latin typeface="+mj-lt"/>
                <a:ea typeface="+mj-ea"/>
                <a:cs typeface="+mj-cs"/>
              </a:rPr>
              <a:t>Indominus</a:t>
            </a:r>
            <a:r>
              <a:rPr lang="nl-NL" sz="4800" dirty="0"/>
              <a:t> </a:t>
            </a:r>
            <a:r>
              <a:rPr lang="nl-NL" sz="4800" dirty="0">
                <a:latin typeface="+mj-lt"/>
                <a:ea typeface="+mj-ea"/>
                <a:cs typeface="+mj-cs"/>
              </a:rPr>
              <a:t>rex</a:t>
            </a:r>
            <a:r>
              <a:rPr lang="nl-NL" sz="4800" dirty="0"/>
              <a:t> </a:t>
            </a:r>
            <a:r>
              <a:rPr lang="nl-NL" sz="4800" dirty="0">
                <a:latin typeface="+mj-lt"/>
                <a:ea typeface="+mj-ea"/>
                <a:cs typeface="+mj-cs"/>
              </a:rPr>
              <a:t>verslagen</a:t>
            </a:r>
            <a:r>
              <a:rPr lang="nl-NL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87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5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CBA5A3-EFF8-104A-A020-DB28454E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576" y="0"/>
            <a:ext cx="3531065" cy="3673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Hoofdstuk </a:t>
            </a:r>
            <a:r>
              <a:rPr lang="en-US" sz="4000" dirty="0">
                <a:solidFill>
                  <a:srgbClr val="FFFFFF"/>
                </a:solidFill>
              </a:rPr>
              <a:t>1. </a:t>
            </a:r>
            <a:r>
              <a:rPr lang="nl-NL" sz="4000" dirty="0">
                <a:solidFill>
                  <a:srgbClr val="FFFFFF"/>
                </a:solidFill>
              </a:rPr>
              <a:t>Wat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zijn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nl-NL" sz="4000" dirty="0">
                <a:solidFill>
                  <a:srgbClr val="FFFFFF"/>
                </a:solidFill>
              </a:rPr>
              <a:t>dinosaurussen?</a:t>
            </a:r>
            <a:br>
              <a:rPr lang="nl-NL" sz="4000" dirty="0">
                <a:solidFill>
                  <a:srgbClr val="FFFFFF"/>
                </a:solidFill>
              </a:rPr>
            </a:br>
            <a:br>
              <a:rPr lang="nl-NL" sz="4000" dirty="0">
                <a:solidFill>
                  <a:srgbClr val="FFFFFF"/>
                </a:solidFill>
              </a:rPr>
            </a:br>
            <a:br>
              <a:rPr lang="nl-NL" sz="3300" dirty="0">
                <a:solidFill>
                  <a:srgbClr val="FFFFFF"/>
                </a:solidFill>
              </a:rPr>
            </a:br>
            <a:br>
              <a:rPr lang="nl-NL" sz="3300" dirty="0">
                <a:solidFill>
                  <a:srgbClr val="FFFFFF"/>
                </a:solidFill>
              </a:rPr>
            </a:b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C291A250-5CD9-6F44-87E0-463887A03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32E984-AFDC-EB49-847A-D9B520BB7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447" y="2287294"/>
            <a:ext cx="3588912" cy="26163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BB910F-9FEE-46B6-B290-5B0D55D08FD0}"/>
              </a:ext>
            </a:extLst>
          </p:cNvPr>
          <p:cNvSpPr txBox="1"/>
          <p:nvPr/>
        </p:nvSpPr>
        <p:spPr>
          <a:xfrm>
            <a:off x="8651295" y="4983717"/>
            <a:ext cx="353106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</a:rPr>
              <a:t>Uitgestorven reptielen</a:t>
            </a:r>
          </a:p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</a:rPr>
              <a:t>Verschrikkelijke hagedis</a:t>
            </a:r>
          </a:p>
          <a:p>
            <a:r>
              <a:rPr lang="nl-NL" sz="2800" i="1" dirty="0" err="1">
                <a:solidFill>
                  <a:schemeClr val="bg1">
                    <a:lumMod val="95000"/>
                  </a:schemeClr>
                </a:solidFill>
                <a:latin typeface="Bradley Hand ITC" panose="03070402050302030203" pitchFamily="66" charset="0"/>
              </a:rPr>
              <a:t>Deinos</a:t>
            </a:r>
            <a:r>
              <a:rPr lang="nl-NL" sz="2800" i="1" dirty="0">
                <a:solidFill>
                  <a:schemeClr val="bg1">
                    <a:lumMod val="9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nl-NL" sz="2800" i="1" dirty="0" err="1">
                <a:solidFill>
                  <a:schemeClr val="bg1">
                    <a:lumMod val="95000"/>
                  </a:schemeClr>
                </a:solidFill>
                <a:latin typeface="Bradley Hand ITC" panose="03070402050302030203" pitchFamily="66" charset="0"/>
              </a:rPr>
              <a:t>Sauros</a:t>
            </a:r>
            <a:endParaRPr lang="nl-NL" sz="2800" i="1" dirty="0">
              <a:solidFill>
                <a:schemeClr val="bg1">
                  <a:lumMod val="95000"/>
                </a:schemeClr>
              </a:solidFill>
              <a:latin typeface="Bradley Hand ITC" panose="03070402050302030203" pitchFamily="66" charset="0"/>
            </a:endParaRPr>
          </a:p>
          <a:p>
            <a:endParaRPr lang="nl-NL" sz="2400" dirty="0"/>
          </a:p>
          <a:p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28546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3E9BF-F71F-4672-8A3C-049044D9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63" y="0"/>
            <a:ext cx="7353237" cy="1325563"/>
          </a:xfrm>
        </p:spPr>
        <p:txBody>
          <a:bodyPr>
            <a:normAutofit/>
          </a:bodyPr>
          <a:lstStyle/>
          <a:p>
            <a:r>
              <a:rPr lang="nl-NL" sz="4800" dirty="0"/>
              <a:t>Jurassic world fallen kingdom</a:t>
            </a:r>
          </a:p>
        </p:txBody>
      </p:sp>
      <p:pic>
        <p:nvPicPr>
          <p:cNvPr id="13314" name="Picture 2" descr="Jurassic World: Fallen Kingdom dé must see Dino film van het jaar!">
            <a:extLst>
              <a:ext uri="{FF2B5EF4-FFF2-40B4-BE49-F238E27FC236}">
                <a16:creationId xmlns:a16="http://schemas.microsoft.com/office/drawing/2014/main" id="{6C604D4E-74CF-415C-880C-E225AACFC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6778"/>
            <a:ext cx="7666100" cy="43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team Community :: :: Indoraptor">
            <a:extLst>
              <a:ext uri="{FF2B5EF4-FFF2-40B4-BE49-F238E27FC236}">
                <a16:creationId xmlns:a16="http://schemas.microsoft.com/office/drawing/2014/main" id="{A953ABEA-4C43-4490-B914-3B2EE51D31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02" y="3105089"/>
            <a:ext cx="4525898" cy="24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59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ifprint - Convert Animated Gifs to Printable Flipbooks">
            <a:extLst>
              <a:ext uri="{FF2B5EF4-FFF2-40B4-BE49-F238E27FC236}">
                <a16:creationId xmlns:a16="http://schemas.microsoft.com/office/drawing/2014/main" id="{2BF39766-EAF9-4DB9-8A79-64EE46F80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265"/>
            <a:ext cx="12192000" cy="59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96D0110-46D0-4CDA-9D42-75D7D2B9C75D}"/>
              </a:ext>
            </a:extLst>
          </p:cNvPr>
          <p:cNvSpPr txBox="1"/>
          <p:nvPr/>
        </p:nvSpPr>
        <p:spPr>
          <a:xfrm>
            <a:off x="7012446" y="0"/>
            <a:ext cx="5586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 err="1">
                <a:latin typeface="+mj-lt"/>
                <a:ea typeface="+mj-ea"/>
                <a:cs typeface="+mj-cs"/>
              </a:rPr>
              <a:t>Indoraptor</a:t>
            </a:r>
            <a:r>
              <a:rPr lang="nl-NL" sz="4800" dirty="0"/>
              <a:t> </a:t>
            </a:r>
            <a:r>
              <a:rPr lang="nl-NL" sz="4800" dirty="0">
                <a:latin typeface="+mj-lt"/>
                <a:ea typeface="+mj-ea"/>
                <a:cs typeface="+mj-cs"/>
              </a:rPr>
              <a:t>verslagen</a:t>
            </a:r>
            <a:r>
              <a:rPr lang="nl-NL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903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A18D6-2AE1-4168-A709-754B573C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86" y="203415"/>
            <a:ext cx="11462427" cy="1325563"/>
          </a:xfrm>
        </p:spPr>
        <p:txBody>
          <a:bodyPr/>
          <a:lstStyle/>
          <a:p>
            <a:r>
              <a:rPr lang="nl-NL" dirty="0"/>
              <a:t>Jurassic world camp cretaceous (kamp krijtastisch)</a:t>
            </a:r>
          </a:p>
        </p:txBody>
      </p:sp>
      <p:pic>
        <p:nvPicPr>
          <p:cNvPr id="1028" name="Picture 4" descr="indominus | Explore Tumblr Posts and Blogs | Tumgir">
            <a:extLst>
              <a:ext uri="{FF2B5EF4-FFF2-40B4-BE49-F238E27FC236}">
                <a16:creationId xmlns:a16="http://schemas.microsoft.com/office/drawing/2014/main" id="{D99D33EA-7A6D-4F7A-BB04-61362A0AE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40" y="2435082"/>
            <a:ext cx="6234260" cy="351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30789C8-E803-4B38-8FC8-C1573846AEE8}"/>
              </a:ext>
            </a:extLst>
          </p:cNvPr>
          <p:cNvSpPr txBox="1"/>
          <p:nvPr/>
        </p:nvSpPr>
        <p:spPr>
          <a:xfrm>
            <a:off x="3017174" y="1478322"/>
            <a:ext cx="912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(De scorpius kwam alleen maar in seizoen 3 en de indominus van kamp krijtastisch in seizoen 1)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C89001-F327-4D19-A02B-2EBB0288F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3" y="1998483"/>
            <a:ext cx="5799384" cy="43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6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5D42D-37FC-47F1-932A-2F4DA5E8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07" y="0"/>
            <a:ext cx="7195794" cy="1325563"/>
          </a:xfrm>
        </p:spPr>
        <p:txBody>
          <a:bodyPr/>
          <a:lstStyle/>
          <a:p>
            <a:r>
              <a:rPr lang="nl-NL" dirty="0"/>
              <a:t>De 2 Scorpius rexen verslagen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9B0172-0B36-46CB-8CD1-C9781FBC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2722"/>
            <a:ext cx="12192000" cy="593527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6B06E19-BFB0-4C97-883E-3F022FB08B2D}"/>
              </a:ext>
            </a:extLst>
          </p:cNvPr>
          <p:cNvSpPr txBox="1"/>
          <p:nvPr/>
        </p:nvSpPr>
        <p:spPr>
          <a:xfrm>
            <a:off x="457200" y="293449"/>
            <a:ext cx="359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(Geen bewegend plaatje gevonden)</a:t>
            </a:r>
          </a:p>
        </p:txBody>
      </p:sp>
    </p:spTree>
    <p:extLst>
      <p:ext uri="{BB962C8B-B14F-4D97-AF65-F5344CB8AC3E}">
        <p14:creationId xmlns:p14="http://schemas.microsoft.com/office/powerpoint/2010/main" val="147581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22D7B-4C59-3846-91C6-922521BD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-7774"/>
            <a:ext cx="11961233" cy="1325563"/>
          </a:xfrm>
        </p:spPr>
        <p:txBody>
          <a:bodyPr>
            <a:normAutofit/>
          </a:bodyPr>
          <a:lstStyle/>
          <a:p>
            <a:r>
              <a:rPr lang="nl-NL" dirty="0"/>
              <a:t>Hoofdstuk 2. Wanneer leefden dinosaurussen?</a:t>
            </a:r>
          </a:p>
        </p:txBody>
      </p:sp>
      <p:pic>
        <p:nvPicPr>
          <p:cNvPr id="1026" name="Picture 2" descr="Jura- Het tijdperk waarin de dinosaurussen over de wereld heerste">
            <a:extLst>
              <a:ext uri="{FF2B5EF4-FFF2-40B4-BE49-F238E27FC236}">
                <a16:creationId xmlns:a16="http://schemas.microsoft.com/office/drawing/2014/main" id="{130CD567-6C30-48CB-BA48-CBFDBE943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788"/>
            <a:ext cx="7315200" cy="549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ijt- Het laatste tijdperk van de dinosaurussen eindigde in een hel">
            <a:extLst>
              <a:ext uri="{FF2B5EF4-FFF2-40B4-BE49-F238E27FC236}">
                <a16:creationId xmlns:a16="http://schemas.microsoft.com/office/drawing/2014/main" id="{CFEB42B2-B505-41AA-BDD5-515CCB6D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80" y="2621454"/>
            <a:ext cx="4868420" cy="273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4A604ED-571E-4237-9150-78D0C142E8D5}"/>
              </a:ext>
            </a:extLst>
          </p:cNvPr>
          <p:cNvSpPr txBox="1"/>
          <p:nvPr/>
        </p:nvSpPr>
        <p:spPr>
          <a:xfrm>
            <a:off x="2648932" y="4590854"/>
            <a:ext cx="131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Hmm</a:t>
            </a:r>
            <a:r>
              <a:rPr lang="nl-NL" dirty="0"/>
              <a:t> lekker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0357C97-B022-4056-A110-85944FE43326}"/>
              </a:ext>
            </a:extLst>
          </p:cNvPr>
          <p:cNvSpPr txBox="1"/>
          <p:nvPr/>
        </p:nvSpPr>
        <p:spPr>
          <a:xfrm rot="989721">
            <a:off x="4223209" y="4336038"/>
            <a:ext cx="16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Lekkere omelet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99E568-9AF9-4143-AADF-7DA91CDD586E}"/>
              </a:ext>
            </a:extLst>
          </p:cNvPr>
          <p:cNvSpPr txBox="1"/>
          <p:nvPr/>
        </p:nvSpPr>
        <p:spPr>
          <a:xfrm>
            <a:off x="5222785" y="552392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hallo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BF1481C-8D27-49E9-AC90-B424ABDEAD90}"/>
              </a:ext>
            </a:extLst>
          </p:cNvPr>
          <p:cNvSpPr txBox="1"/>
          <p:nvPr/>
        </p:nvSpPr>
        <p:spPr>
          <a:xfrm>
            <a:off x="7500024" y="5523925"/>
            <a:ext cx="478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230 – 65 miljoen jaar</a:t>
            </a:r>
          </a:p>
          <a:p>
            <a:r>
              <a:rPr lang="nl-NL" dirty="0"/>
              <a:t>Mesozoïcum (Trias, Jura, Krijt)</a:t>
            </a:r>
          </a:p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250 – nu duizend jaar-mensen</a:t>
            </a:r>
          </a:p>
        </p:txBody>
      </p:sp>
    </p:spTree>
    <p:extLst>
      <p:ext uri="{BB962C8B-B14F-4D97-AF65-F5344CB8AC3E}">
        <p14:creationId xmlns:p14="http://schemas.microsoft.com/office/powerpoint/2010/main" val="285880178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4BDF3A-54E5-408A-8E24-4D382C315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028"/>
            <a:ext cx="4805464" cy="545746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C1A7720-453D-4904-B954-C119A782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94" y="-129084"/>
            <a:ext cx="10020257" cy="145405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Hoofdstuk 3. Waar leefden dinosaurussen?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4376C78-314F-42F8-A896-E68C107912A5}"/>
              </a:ext>
            </a:extLst>
          </p:cNvPr>
          <p:cNvSpPr txBox="1">
            <a:spLocks/>
          </p:cNvSpPr>
          <p:nvPr/>
        </p:nvSpPr>
        <p:spPr>
          <a:xfrm>
            <a:off x="2586382" y="2988578"/>
            <a:ext cx="1519528" cy="85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100" dirty="0">
                <a:solidFill>
                  <a:srgbClr val="000000"/>
                </a:solidFill>
              </a:rPr>
              <a:t>Het Pangea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7EDEE658-BE4F-4C47-8216-60A115668FA1}"/>
              </a:ext>
            </a:extLst>
          </p:cNvPr>
          <p:cNvSpPr txBox="1"/>
          <p:nvPr/>
        </p:nvSpPr>
        <p:spPr>
          <a:xfrm>
            <a:off x="188977" y="6379740"/>
            <a:ext cx="17747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/>
              <a:t>Overal op land</a:t>
            </a:r>
          </a:p>
        </p:txBody>
      </p:sp>
      <p:pic>
        <p:nvPicPr>
          <p:cNvPr id="1026" name="Picture 2" descr="Nederland onder water | Waterschappen.nl">
            <a:extLst>
              <a:ext uri="{FF2B5EF4-FFF2-40B4-BE49-F238E27FC236}">
                <a16:creationId xmlns:a16="http://schemas.microsoft.com/office/drawing/2014/main" id="{15AB5AAB-C8A0-467A-8E4F-1E55F1BB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77" y="1884781"/>
            <a:ext cx="6608324" cy="428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3AB1464E-7276-48AD-B88A-8DE74007BDAF}"/>
              </a:ext>
            </a:extLst>
          </p:cNvPr>
          <p:cNvSpPr txBox="1"/>
          <p:nvPr/>
        </p:nvSpPr>
        <p:spPr>
          <a:xfrm>
            <a:off x="8367468" y="2917016"/>
            <a:ext cx="13356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bg1"/>
                </a:solidFill>
              </a:rPr>
              <a:t>Nederland</a:t>
            </a:r>
            <a:endParaRPr lang="nl-NL" sz="2100" dirty="0"/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4F9CA55F-3E89-4A39-A7ED-7838FCAD341A}"/>
              </a:ext>
            </a:extLst>
          </p:cNvPr>
          <p:cNvSpPr txBox="1"/>
          <p:nvPr/>
        </p:nvSpPr>
        <p:spPr>
          <a:xfrm>
            <a:off x="9579026" y="6368408"/>
            <a:ext cx="24239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bg1"/>
                </a:solidFill>
              </a:rPr>
              <a:t>Niet in</a:t>
            </a:r>
            <a:r>
              <a:rPr lang="nl-NL" sz="2100" dirty="0"/>
              <a:t> Niet in Water</a:t>
            </a:r>
          </a:p>
        </p:txBody>
      </p:sp>
    </p:spTree>
    <p:extLst>
      <p:ext uri="{BB962C8B-B14F-4D97-AF65-F5344CB8AC3E}">
        <p14:creationId xmlns:p14="http://schemas.microsoft.com/office/powerpoint/2010/main" val="3317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EA1D97-3912-8140-BE9F-317D77B1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Hoofdstuk 4. Anatomie </a:t>
            </a:r>
          </a:p>
        </p:txBody>
      </p:sp>
      <p:pic>
        <p:nvPicPr>
          <p:cNvPr id="12" name="Tijdelijke aanduiding voor inhoud 7">
            <a:extLst>
              <a:ext uri="{FF2B5EF4-FFF2-40B4-BE49-F238E27FC236}">
                <a16:creationId xmlns:a16="http://schemas.microsoft.com/office/drawing/2014/main" id="{EB9840B7-DFD7-4741-AEB3-697441A5F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6" r="-2" b="-2"/>
          <a:stretch/>
        </p:blipFill>
        <p:spPr>
          <a:xfrm>
            <a:off x="108271" y="1563309"/>
            <a:ext cx="8023984" cy="47094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85E88C7-5828-9D4D-958D-5C5C8736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392" y="3065010"/>
            <a:ext cx="4389896" cy="2913296"/>
          </a:xfrm>
          <a:prstGeom prst="rect">
            <a:avLst/>
          </a:prstGeom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4AC72B75-9965-4A64-91B6-44233BC406D4}"/>
              </a:ext>
            </a:extLst>
          </p:cNvPr>
          <p:cNvSpPr/>
          <p:nvPr/>
        </p:nvSpPr>
        <p:spPr>
          <a:xfrm rot="6202411">
            <a:off x="7326700" y="1817629"/>
            <a:ext cx="697842" cy="1076708"/>
          </a:xfrm>
          <a:prstGeom prst="wedgeEllipseCallout">
            <a:avLst>
              <a:gd name="adj1" fmla="val 83842"/>
              <a:gd name="adj2" fmla="val -532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2CBCE5-22F5-419E-BD70-67F5709D3070}"/>
              </a:ext>
            </a:extLst>
          </p:cNvPr>
          <p:cNvSpPr txBox="1"/>
          <p:nvPr/>
        </p:nvSpPr>
        <p:spPr>
          <a:xfrm rot="876383">
            <a:off x="7257845" y="2236431"/>
            <a:ext cx="921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Hallo?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AF5139CB-439B-4BCA-A0E8-EAF88B419198}"/>
              </a:ext>
            </a:extLst>
          </p:cNvPr>
          <p:cNvSpPr txBox="1">
            <a:spLocks/>
          </p:cNvSpPr>
          <p:nvPr/>
        </p:nvSpPr>
        <p:spPr>
          <a:xfrm>
            <a:off x="7348776" y="5446273"/>
            <a:ext cx="3803904" cy="3240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26B180BD-8F7C-4ED5-8D5B-32CA85F10B4C}"/>
              </a:ext>
            </a:extLst>
          </p:cNvPr>
          <p:cNvSpPr txBox="1">
            <a:spLocks/>
          </p:cNvSpPr>
          <p:nvPr/>
        </p:nvSpPr>
        <p:spPr>
          <a:xfrm>
            <a:off x="272795" y="4513636"/>
            <a:ext cx="4389895" cy="3656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100" dirty="0"/>
              <a:t>Botten: Krachtig</a:t>
            </a:r>
          </a:p>
          <a:p>
            <a:pPr marL="0" indent="0">
              <a:buNone/>
            </a:pPr>
            <a:r>
              <a:rPr lang="nl-NL" sz="2100" dirty="0"/>
              <a:t>Organen: Niet precies</a:t>
            </a:r>
            <a:endParaRPr lang="en-US" sz="2100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DB9601C6-727D-4A80-A91A-F9849F2D6CB8}"/>
              </a:ext>
            </a:extLst>
          </p:cNvPr>
          <p:cNvSpPr txBox="1">
            <a:spLocks/>
          </p:cNvSpPr>
          <p:nvPr/>
        </p:nvSpPr>
        <p:spPr>
          <a:xfrm>
            <a:off x="8006310" y="4681753"/>
            <a:ext cx="4389895" cy="3656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100" dirty="0"/>
              <a:t>Eerste bot: Iguanodon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9982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62B95-E1EA-42D1-91D8-2B9EC3E4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84" y="101356"/>
            <a:ext cx="10515600" cy="1325563"/>
          </a:xfrm>
        </p:spPr>
        <p:txBody>
          <a:bodyPr/>
          <a:lstStyle/>
          <a:p>
            <a:r>
              <a:rPr lang="nl-NL"/>
              <a:t>Hoofdstuk 5. Uitsterving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448875-6DBD-4001-AFBA-F756CEAB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155" y="764137"/>
            <a:ext cx="4819650" cy="5238750"/>
          </a:xfrm>
          <a:prstGeom prst="rect">
            <a:avLst/>
          </a:prstGeom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73082D8F-6914-4829-9569-B03493DE25DB}"/>
              </a:ext>
            </a:extLst>
          </p:cNvPr>
          <p:cNvSpPr txBox="1"/>
          <p:nvPr/>
        </p:nvSpPr>
        <p:spPr>
          <a:xfrm>
            <a:off x="8759610" y="5650005"/>
            <a:ext cx="2837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333333"/>
                </a:solidFill>
                <a:latin typeface="Helvetica Neue"/>
              </a:rPr>
              <a:t>66 miljoen jaar geleden</a:t>
            </a:r>
          </a:p>
          <a:p>
            <a:r>
              <a:rPr lang="nl-NL" sz="2000" dirty="0">
                <a:solidFill>
                  <a:srgbClr val="333333"/>
                </a:solidFill>
                <a:latin typeface="Helvetica Neue"/>
              </a:rPr>
              <a:t>M</a:t>
            </a:r>
            <a:r>
              <a:rPr lang="nl-NL" sz="2000" b="0" i="0" dirty="0">
                <a:solidFill>
                  <a:srgbClr val="333333"/>
                </a:solidFill>
                <a:effectLst/>
                <a:latin typeface="Helvetica Neue"/>
              </a:rPr>
              <a:t>eteorietinslag</a:t>
            </a:r>
          </a:p>
          <a:p>
            <a:r>
              <a:rPr lang="nl-NL" sz="2000" b="0" i="0" dirty="0">
                <a:solidFill>
                  <a:srgbClr val="333333"/>
                </a:solidFill>
                <a:effectLst/>
                <a:latin typeface="Helvetica Neue"/>
              </a:rPr>
              <a:t>Kust van Mexico</a:t>
            </a:r>
            <a:endParaRPr lang="nl-NL" sz="2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8DCCCD-983B-4013-BA57-2CAD40C0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" y="1472956"/>
            <a:ext cx="7749408" cy="53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1DB78-FB85-4E40-9C81-2454C17BF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9" y="-126609"/>
            <a:ext cx="12453545" cy="1325563"/>
          </a:xfrm>
        </p:spPr>
        <p:txBody>
          <a:bodyPr>
            <a:noAutofit/>
          </a:bodyPr>
          <a:lstStyle/>
          <a:p>
            <a:r>
              <a:rPr lang="nl-NL" dirty="0"/>
              <a:t>Hoofdstuk 6. Wat aten dinosaurussen?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C8BCAC3-7186-2E4A-8CED-AFFCDAF2E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478" y="1032441"/>
            <a:ext cx="5599522" cy="58255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2F55C66-8C6D-F745-A08F-58FFA844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05" y="1321112"/>
            <a:ext cx="2276929" cy="227692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868F3F-BF31-F14D-83B9-D8745DBD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80" y="1529548"/>
            <a:ext cx="2276929" cy="227692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47C3036-0B8A-8440-A57A-ACB6F2951F91}"/>
              </a:ext>
            </a:extLst>
          </p:cNvPr>
          <p:cNvSpPr txBox="1"/>
          <p:nvPr/>
        </p:nvSpPr>
        <p:spPr>
          <a:xfrm>
            <a:off x="445680" y="3947272"/>
            <a:ext cx="54839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dirty="0"/>
              <a:t>Carnivoor                                                       Herbivoor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A3B354F-BD44-427C-8F37-10A751BB1976}"/>
              </a:ext>
            </a:extLst>
          </p:cNvPr>
          <p:cNvSpPr txBox="1"/>
          <p:nvPr/>
        </p:nvSpPr>
        <p:spPr>
          <a:xfrm>
            <a:off x="445680" y="5605451"/>
            <a:ext cx="978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Vlees</a:t>
            </a:r>
          </a:p>
          <a:p>
            <a:r>
              <a:rPr lang="nl-NL" dirty="0"/>
              <a:t>Vis</a:t>
            </a:r>
          </a:p>
          <a:p>
            <a:r>
              <a:rPr lang="nl-NL" dirty="0"/>
              <a:t>Insecten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B34766-30AA-46C9-ADAC-B054200F065D}"/>
              </a:ext>
            </a:extLst>
          </p:cNvPr>
          <p:cNvSpPr txBox="1"/>
          <p:nvPr/>
        </p:nvSpPr>
        <p:spPr>
          <a:xfrm>
            <a:off x="4124529" y="5605451"/>
            <a:ext cx="89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Planten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534DB2-CDEA-4389-9652-2ED85B205619}"/>
              </a:ext>
            </a:extLst>
          </p:cNvPr>
          <p:cNvSpPr txBox="1"/>
          <p:nvPr/>
        </p:nvSpPr>
        <p:spPr>
          <a:xfrm>
            <a:off x="2220047" y="4710265"/>
            <a:ext cx="124737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900" dirty="0"/>
              <a:t>Omnivoor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D1277DF-D3D6-464B-A74A-FF965F56B3A9}"/>
              </a:ext>
            </a:extLst>
          </p:cNvPr>
          <p:cNvGrpSpPr/>
          <p:nvPr/>
        </p:nvGrpSpPr>
        <p:grpSpPr>
          <a:xfrm>
            <a:off x="3247851" y="4250757"/>
            <a:ext cx="1158840" cy="1517760"/>
            <a:chOff x="3247851" y="4250757"/>
            <a:chExt cx="1158840" cy="1517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6DD2948F-ACA5-443E-8F50-CC1A7A3A439A}"/>
                    </a:ext>
                  </a:extLst>
                </p14:cNvPr>
                <p14:cNvContentPartPr/>
                <p14:nvPr/>
              </p14:nvContentPartPr>
              <p14:xfrm>
                <a:off x="3355131" y="4250757"/>
                <a:ext cx="1051560" cy="53388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6DD2948F-ACA5-443E-8F50-CC1A7A3A43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37131" y="4143117"/>
                  <a:ext cx="1087200" cy="74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431E0885-21E5-4DA9-BF53-511B82A27FEE}"/>
                    </a:ext>
                  </a:extLst>
                </p14:cNvPr>
                <p14:cNvContentPartPr/>
                <p14:nvPr/>
              </p14:nvContentPartPr>
              <p14:xfrm>
                <a:off x="3307251" y="4639557"/>
                <a:ext cx="225720" cy="24228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431E0885-21E5-4DA9-BF53-511B82A27FE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89251" y="4531917"/>
                  <a:ext cx="26136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1E8176BF-BF4A-48DF-8F39-BCF74908838C}"/>
                    </a:ext>
                  </a:extLst>
                </p14:cNvPr>
                <p14:cNvContentPartPr/>
                <p14:nvPr/>
              </p14:nvContentPartPr>
              <p14:xfrm>
                <a:off x="3247851" y="5027637"/>
                <a:ext cx="847800" cy="74088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1E8176BF-BF4A-48DF-8F39-BCF74908838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29851" y="4919997"/>
                  <a:ext cx="883440" cy="9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712510E-4AD7-4EDA-B85D-F4CA2B500A00}"/>
              </a:ext>
            </a:extLst>
          </p:cNvPr>
          <p:cNvGrpSpPr/>
          <p:nvPr/>
        </p:nvGrpSpPr>
        <p:grpSpPr>
          <a:xfrm>
            <a:off x="1156971" y="4230957"/>
            <a:ext cx="1352880" cy="1420920"/>
            <a:chOff x="1156971" y="4230957"/>
            <a:chExt cx="1352880" cy="1420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020EB787-31D3-4CF5-95BA-43CC562DF328}"/>
                    </a:ext>
                  </a:extLst>
                </p14:cNvPr>
                <p14:cNvContentPartPr/>
                <p14:nvPr/>
              </p14:nvContentPartPr>
              <p14:xfrm>
                <a:off x="2509491" y="4669077"/>
                <a:ext cx="360" cy="3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020EB787-31D3-4CF5-95BA-43CC562DF32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91851" y="456107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90D4BC70-D56C-4812-A987-6708A651CE74}"/>
                    </a:ext>
                  </a:extLst>
                </p14:cNvPr>
                <p14:cNvContentPartPr/>
                <p14:nvPr/>
              </p14:nvContentPartPr>
              <p14:xfrm>
                <a:off x="1517331" y="4230957"/>
                <a:ext cx="806400" cy="47628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90D4BC70-D56C-4812-A987-6708A651CE7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99691" y="4123317"/>
                  <a:ext cx="84204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09849742-F770-49C8-8497-3F6E8893333C}"/>
                    </a:ext>
                  </a:extLst>
                </p14:cNvPr>
                <p14:cNvContentPartPr/>
                <p14:nvPr/>
              </p14:nvContentPartPr>
              <p14:xfrm>
                <a:off x="2186211" y="4552437"/>
                <a:ext cx="201960" cy="24228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09849742-F770-49C8-8497-3F6E8893333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68571" y="4444437"/>
                  <a:ext cx="2376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AFBB4CB6-AEA6-4515-A977-11C13D4607C5}"/>
                    </a:ext>
                  </a:extLst>
                </p14:cNvPr>
                <p14:cNvContentPartPr/>
                <p14:nvPr/>
              </p14:nvContentPartPr>
              <p14:xfrm>
                <a:off x="1156971" y="5002437"/>
                <a:ext cx="1059120" cy="649440"/>
              </p14:xfrm>
            </p:contentPart>
          </mc:Choice>
          <mc:Fallback xmlns="">
            <p:pic>
              <p:nvPicPr>
                <p:cNvPr id="21" name="Inkt 20">
                  <a:extLst>
                    <a:ext uri="{FF2B5EF4-FFF2-40B4-BE49-F238E27FC236}">
                      <a16:creationId xmlns:a16="http://schemas.microsoft.com/office/drawing/2014/main" id="{AFBB4CB6-AEA6-4515-A977-11C13D4607C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39331" y="4894797"/>
                  <a:ext cx="1094760" cy="86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4BB23DE2-30DC-49C7-9E99-91B34795F1A3}"/>
                    </a:ext>
                  </a:extLst>
                </p14:cNvPr>
                <p14:cNvContentPartPr/>
                <p14:nvPr/>
              </p14:nvContentPartPr>
              <p14:xfrm>
                <a:off x="2052291" y="4899117"/>
                <a:ext cx="212760" cy="25920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4BB23DE2-30DC-49C7-9E99-91B34795F1A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34291" y="4791477"/>
                  <a:ext cx="24840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93651F1D-0EF1-429C-9B16-CD9DCA7F9390}"/>
                    </a:ext>
                  </a:extLst>
                </p14:cNvPr>
                <p14:cNvContentPartPr/>
                <p14:nvPr/>
              </p14:nvContentPartPr>
              <p14:xfrm>
                <a:off x="1264251" y="5143557"/>
                <a:ext cx="794880" cy="48888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93651F1D-0EF1-429C-9B16-CD9DCA7F939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46251" y="5035557"/>
                  <a:ext cx="830520" cy="70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903BEB8F-9F23-409C-AADF-6E7D5D67E20C}"/>
                  </a:ext>
                </a:extLst>
              </p14:cNvPr>
              <p14:cNvContentPartPr/>
              <p14:nvPr/>
            </p14:nvContentPartPr>
            <p14:xfrm>
              <a:off x="3357651" y="5153997"/>
              <a:ext cx="679320" cy="59472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903BEB8F-9F23-409C-AADF-6E7D5D67E20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40011" y="5046357"/>
                <a:ext cx="714960" cy="81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93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9B297-D628-4C69-9153-C5FE247ED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867" y="-75837"/>
            <a:ext cx="10324377" cy="976393"/>
          </a:xfrm>
        </p:spPr>
        <p:txBody>
          <a:bodyPr>
            <a:normAutofit/>
          </a:bodyPr>
          <a:lstStyle/>
          <a:p>
            <a:pPr algn="l"/>
            <a:r>
              <a:rPr lang="nl-NL" sz="4400" dirty="0"/>
              <a:t>Hoofdstuk 7. Fossielen</a:t>
            </a:r>
          </a:p>
        </p:txBody>
      </p:sp>
      <p:pic>
        <p:nvPicPr>
          <p:cNvPr id="1026" name="Picture 2" descr="Grootste dinosaurus ooit' in Argentinië | Overig | bndestem.nl">
            <a:extLst>
              <a:ext uri="{FF2B5EF4-FFF2-40B4-BE49-F238E27FC236}">
                <a16:creationId xmlns:a16="http://schemas.microsoft.com/office/drawing/2014/main" id="{BD19CBAB-8651-4C33-AE57-6BBF873C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556"/>
            <a:ext cx="8271802" cy="56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2E217E-6E2C-4D08-A58F-1AE8AEC39890}"/>
              </a:ext>
            </a:extLst>
          </p:cNvPr>
          <p:cNvSpPr txBox="1"/>
          <p:nvPr/>
        </p:nvSpPr>
        <p:spPr>
          <a:xfrm>
            <a:off x="8579648" y="1115550"/>
            <a:ext cx="335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Hele wereld gevonden</a:t>
            </a:r>
          </a:p>
          <a:p>
            <a:r>
              <a:rPr lang="nl-NL" dirty="0"/>
              <a:t>Fossielen - Onderzoek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9C53CE-B147-4A4A-A659-28BBADDF7341}"/>
              </a:ext>
            </a:extLst>
          </p:cNvPr>
          <p:cNvSpPr txBox="1"/>
          <p:nvPr/>
        </p:nvSpPr>
        <p:spPr>
          <a:xfrm>
            <a:off x="5373278" y="1648990"/>
            <a:ext cx="17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Jaa</a:t>
            </a:r>
            <a:r>
              <a:rPr lang="nl-NL" dirty="0"/>
              <a:t> dino botten!</a:t>
            </a:r>
          </a:p>
        </p:txBody>
      </p:sp>
      <p:pic>
        <p:nvPicPr>
          <p:cNvPr id="8" name="Picture 2" descr="Mosasaurus - Wikipedia">
            <a:extLst>
              <a:ext uri="{FF2B5EF4-FFF2-40B4-BE49-F238E27FC236}">
                <a16:creationId xmlns:a16="http://schemas.microsoft.com/office/drawing/2014/main" id="{E907EEAA-BEF0-40EF-B016-AED4A375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02" y="3405250"/>
            <a:ext cx="3920198" cy="23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00C3B87-EC79-408B-B3AF-4A874A26EB5E}"/>
                  </a:ext>
                </a:extLst>
              </p14:cNvPr>
              <p14:cNvContentPartPr/>
              <p14:nvPr/>
            </p14:nvContentPartPr>
            <p14:xfrm>
              <a:off x="10242636" y="4114264"/>
              <a:ext cx="12240" cy="64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00C3B87-EC79-408B-B3AF-4A874A26EB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24996" y="4006264"/>
                <a:ext cx="478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45E941A8-B73B-419E-BB76-A5CF450CCD7F}"/>
                  </a:ext>
                </a:extLst>
              </p14:cNvPr>
              <p14:cNvContentPartPr/>
              <p14:nvPr/>
            </p14:nvContentPartPr>
            <p14:xfrm>
              <a:off x="10311036" y="4230904"/>
              <a:ext cx="10080" cy="3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45E941A8-B73B-419E-BB76-A5CF450CCD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93396" y="4123264"/>
                <a:ext cx="45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5C3AC30-2C60-4985-B5E2-A75AFC519BD2}"/>
                  </a:ext>
                </a:extLst>
              </p14:cNvPr>
              <p14:cNvContentPartPr/>
              <p14:nvPr/>
            </p14:nvContentPartPr>
            <p14:xfrm>
              <a:off x="6439236" y="1896304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5C3AC30-2C60-4985-B5E2-A75AFC519B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21236" y="1788664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ep 10">
            <a:extLst>
              <a:ext uri="{FF2B5EF4-FFF2-40B4-BE49-F238E27FC236}">
                <a16:creationId xmlns:a16="http://schemas.microsoft.com/office/drawing/2014/main" id="{F7843234-9AE7-41AB-9754-3BB831377CAB}"/>
              </a:ext>
            </a:extLst>
          </p:cNvPr>
          <p:cNvGrpSpPr/>
          <p:nvPr/>
        </p:nvGrpSpPr>
        <p:grpSpPr>
          <a:xfrm>
            <a:off x="6001836" y="1935544"/>
            <a:ext cx="360" cy="360"/>
            <a:chOff x="6001836" y="1935544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18A42087-1A4F-4386-B04C-37BAAB3FD28C}"/>
                    </a:ext>
                  </a:extLst>
                </p14:cNvPr>
                <p14:cNvContentPartPr/>
                <p14:nvPr/>
              </p14:nvContentPartPr>
              <p14:xfrm>
                <a:off x="6001836" y="1935544"/>
                <a:ext cx="360" cy="3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18A42087-1A4F-4386-B04C-37BAAB3FD28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83836" y="182754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41E30226-646D-489A-8363-13CF9646BA6A}"/>
                    </a:ext>
                  </a:extLst>
                </p14:cNvPr>
                <p14:cNvContentPartPr/>
                <p14:nvPr/>
              </p14:nvContentPartPr>
              <p14:xfrm>
                <a:off x="6001836" y="1935544"/>
                <a:ext cx="360" cy="36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41E30226-646D-489A-8363-13CF9646BA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83836" y="182754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50277090-D8C0-4573-BBF3-51BAA9FA3956}"/>
                  </a:ext>
                </a:extLst>
              </p14:cNvPr>
              <p14:cNvContentPartPr/>
              <p14:nvPr/>
            </p14:nvContentPartPr>
            <p14:xfrm>
              <a:off x="10505436" y="2149384"/>
              <a:ext cx="360" cy="36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50277090-D8C0-4573-BBF3-51BAA9FA39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87796" y="2041744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ep 14">
            <a:extLst>
              <a:ext uri="{FF2B5EF4-FFF2-40B4-BE49-F238E27FC236}">
                <a16:creationId xmlns:a16="http://schemas.microsoft.com/office/drawing/2014/main" id="{0CD1F15C-FDF7-4A60-9D2E-EABEA1C3FC7B}"/>
              </a:ext>
            </a:extLst>
          </p:cNvPr>
          <p:cNvGrpSpPr/>
          <p:nvPr/>
        </p:nvGrpSpPr>
        <p:grpSpPr>
          <a:xfrm>
            <a:off x="10875156" y="2470504"/>
            <a:ext cx="360" cy="360"/>
            <a:chOff x="10875156" y="2470504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DE1D6AE6-276D-4FC4-80CB-34B4FF91F268}"/>
                    </a:ext>
                  </a:extLst>
                </p14:cNvPr>
                <p14:cNvContentPartPr/>
                <p14:nvPr/>
              </p14:nvContentPartPr>
              <p14:xfrm>
                <a:off x="10875156" y="2470504"/>
                <a:ext cx="360" cy="36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DE1D6AE6-276D-4FC4-80CB-34B4FF91F26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57156" y="236250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EC24A06C-3F11-43C7-9F6D-305F49C37CBD}"/>
                    </a:ext>
                  </a:extLst>
                </p14:cNvPr>
                <p14:cNvContentPartPr/>
                <p14:nvPr/>
              </p14:nvContentPartPr>
              <p14:xfrm>
                <a:off x="10875156" y="2470504"/>
                <a:ext cx="360" cy="36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EC24A06C-3F11-43C7-9F6D-305F49C37C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57156" y="236250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CA2C6959-857A-418D-9C0F-B4BEA7AFD3B5}"/>
              </a:ext>
            </a:extLst>
          </p:cNvPr>
          <p:cNvGrpSpPr/>
          <p:nvPr/>
        </p:nvGrpSpPr>
        <p:grpSpPr>
          <a:xfrm>
            <a:off x="4034513" y="3902278"/>
            <a:ext cx="360" cy="19080"/>
            <a:chOff x="4034513" y="3902278"/>
            <a:chExt cx="360" cy="19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4C3E60F4-504A-4A1D-A2A5-55ADFDBACA43}"/>
                    </a:ext>
                  </a:extLst>
                </p14:cNvPr>
                <p14:cNvContentPartPr/>
                <p14:nvPr/>
              </p14:nvContentPartPr>
              <p14:xfrm>
                <a:off x="4034513" y="3902278"/>
                <a:ext cx="360" cy="36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4C3E60F4-504A-4A1D-A2A5-55ADFDBACA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16513" y="379463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619C612A-C7F5-4CC3-B04F-503AD696FD4B}"/>
                    </a:ext>
                  </a:extLst>
                </p14:cNvPr>
                <p14:cNvContentPartPr/>
                <p14:nvPr/>
              </p14:nvContentPartPr>
              <p14:xfrm>
                <a:off x="4034513" y="3920998"/>
                <a:ext cx="360" cy="3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619C612A-C7F5-4CC3-B04F-503AD696FD4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16513" y="381335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AE79DD10-B2EB-4278-8BDC-9923C6C9B179}"/>
                  </a:ext>
                </a:extLst>
              </p14:cNvPr>
              <p14:cNvContentPartPr/>
              <p14:nvPr/>
            </p14:nvContentPartPr>
            <p14:xfrm>
              <a:off x="11057393" y="3742078"/>
              <a:ext cx="360" cy="36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AE79DD10-B2EB-4278-8BDC-9923C6C9B17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39393" y="363407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F6D3BEAA-F017-49B0-A5EB-7A2F103AE83D}"/>
                  </a:ext>
                </a:extLst>
              </p14:cNvPr>
              <p14:cNvContentPartPr/>
              <p14:nvPr/>
            </p14:nvContentPartPr>
            <p14:xfrm>
              <a:off x="10668953" y="3346078"/>
              <a:ext cx="257040" cy="102384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F6D3BEAA-F017-49B0-A5EB-7A2F103AE83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650953" y="3238078"/>
                <a:ext cx="292680" cy="12394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ZoneTexte 4">
            <a:extLst>
              <a:ext uri="{FF2B5EF4-FFF2-40B4-BE49-F238E27FC236}">
                <a16:creationId xmlns:a16="http://schemas.microsoft.com/office/drawing/2014/main" id="{909B22D4-0ADE-4129-B4E0-56A438E6F23C}"/>
              </a:ext>
            </a:extLst>
          </p:cNvPr>
          <p:cNvSpPr txBox="1"/>
          <p:nvPr/>
        </p:nvSpPr>
        <p:spPr>
          <a:xfrm>
            <a:off x="8271802" y="6076790"/>
            <a:ext cx="392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Mosasaurus/Maashagedis.</a:t>
            </a:r>
          </a:p>
        </p:txBody>
      </p:sp>
    </p:spTree>
    <p:extLst>
      <p:ext uri="{BB962C8B-B14F-4D97-AF65-F5344CB8AC3E}">
        <p14:creationId xmlns:p14="http://schemas.microsoft.com/office/powerpoint/2010/main" val="23308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6870</TotalTime>
  <Words>379</Words>
  <Application>Microsoft Office PowerPoint</Application>
  <PresentationFormat>Breedbeeld</PresentationFormat>
  <Paragraphs>101</Paragraphs>
  <Slides>33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Kantoorthema</vt:lpstr>
      <vt:lpstr>Dinosaurussen 🦖🦕</vt:lpstr>
      <vt:lpstr>Inhoud</vt:lpstr>
      <vt:lpstr>Hoofdstuk 1. Wat zijn dinosaurussen?    </vt:lpstr>
      <vt:lpstr>Hoofdstuk 2. Wanneer leefden dinosaurussen?</vt:lpstr>
      <vt:lpstr>Hoofdstuk 3. Waar leefden dinosaurussen?</vt:lpstr>
      <vt:lpstr>Hoofdstuk 4. Anatomie </vt:lpstr>
      <vt:lpstr>Hoofdstuk 5. Uitsterving</vt:lpstr>
      <vt:lpstr>Hoofdstuk 6. Wat aten dinosaurussen?</vt:lpstr>
      <vt:lpstr>Hoofdstuk 7. Fossielen</vt:lpstr>
      <vt:lpstr>Hoofdstuk 8. Terugkeer van dinosaurussen?!!</vt:lpstr>
      <vt:lpstr>Hoofdstuk 8 (Vervolg): Jack Horner en zijn droom…</vt:lpstr>
      <vt:lpstr>Hoofdstuk 9. Dino soorten</vt:lpstr>
      <vt:lpstr>1. Stegosaurus</vt:lpstr>
      <vt:lpstr>2. Ankylosaurus</vt:lpstr>
      <vt:lpstr>3. Triceratops</vt:lpstr>
      <vt:lpstr>4. Velociraptor</vt:lpstr>
      <vt:lpstr>5. Dilophosaurus</vt:lpstr>
      <vt:lpstr>PowerPoint-presentatie</vt:lpstr>
      <vt:lpstr>7. De Tyrannosaurus rex </vt:lpstr>
      <vt:lpstr>8. Giganotosaurus</vt:lpstr>
      <vt:lpstr>9. Spinosaurus</vt:lpstr>
      <vt:lpstr>Tijd voor een…</vt:lpstr>
      <vt:lpstr>Quiz KAHOOT!!!</vt:lpstr>
      <vt:lpstr>Vragen</vt:lpstr>
      <vt:lpstr>Tips en tops</vt:lpstr>
      <vt:lpstr>PowerPoint-presentatie</vt:lpstr>
      <vt:lpstr>PowerPoint-presentatie</vt:lpstr>
      <vt:lpstr>Hoofdstuk 10. Jurassic world</vt:lpstr>
      <vt:lpstr>PowerPoint-presentatie</vt:lpstr>
      <vt:lpstr>Jurassic world fallen kingdom</vt:lpstr>
      <vt:lpstr>PowerPoint-presentatie</vt:lpstr>
      <vt:lpstr>Jurassic world camp cretaceous (kamp krijtastisch)</vt:lpstr>
      <vt:lpstr>De 2 Scorpius rexen verslagen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Dinosaurussen</dc:title>
  <dc:creator>Mwami Saurus</dc:creator>
  <cp:lastModifiedBy>jc karorero</cp:lastModifiedBy>
  <cp:revision>83</cp:revision>
  <dcterms:created xsi:type="dcterms:W3CDTF">2021-03-27T11:55:51Z</dcterms:created>
  <dcterms:modified xsi:type="dcterms:W3CDTF">2021-06-06T10:32:41Z</dcterms:modified>
</cp:coreProperties>
</file>